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9"/>
  </p:notesMasterIdLst>
  <p:handoutMasterIdLst>
    <p:handoutMasterId r:id="rId30"/>
  </p:handoutMasterIdLst>
  <p:sldIdLst>
    <p:sldId id="256" r:id="rId5"/>
    <p:sldId id="711" r:id="rId6"/>
    <p:sldId id="712" r:id="rId7"/>
    <p:sldId id="715" r:id="rId8"/>
    <p:sldId id="716" r:id="rId9"/>
    <p:sldId id="767" r:id="rId10"/>
    <p:sldId id="792" r:id="rId11"/>
    <p:sldId id="797" r:id="rId12"/>
    <p:sldId id="798" r:id="rId13"/>
    <p:sldId id="793" r:id="rId14"/>
    <p:sldId id="796" r:id="rId15"/>
    <p:sldId id="800" r:id="rId16"/>
    <p:sldId id="799" r:id="rId17"/>
    <p:sldId id="801" r:id="rId18"/>
    <p:sldId id="803" r:id="rId19"/>
    <p:sldId id="804" r:id="rId20"/>
    <p:sldId id="802" r:id="rId21"/>
    <p:sldId id="795" r:id="rId22"/>
    <p:sldId id="805" r:id="rId23"/>
    <p:sldId id="806" r:id="rId24"/>
    <p:sldId id="808" r:id="rId25"/>
    <p:sldId id="809" r:id="rId26"/>
    <p:sldId id="810" r:id="rId27"/>
    <p:sldId id="811" r:id="rId28"/>
  </p:sldIdLst>
  <p:sldSz cx="9144000" cy="6858000" type="screen4x3"/>
  <p:notesSz cx="9928225" cy="6797675"/>
  <p:custDataLst>
    <p:tags r:id="rId3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46" autoAdjust="0"/>
  </p:normalViewPr>
  <p:slideViewPr>
    <p:cSldViewPr>
      <p:cViewPr varScale="1">
        <p:scale>
          <a:sx n="79" d="100"/>
          <a:sy n="79" d="100"/>
        </p:scale>
        <p:origin x="882"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31/07/2017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7/31/2017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380254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73706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699380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4216130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613255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270958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313608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73186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54211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120849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855929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761476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065672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6586526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603956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99662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957280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809981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18.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4572000" y="626388"/>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Assessment</a:t>
            </a:r>
            <a:endParaRPr lang="en-GB" sz="14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51520" y="626388"/>
            <a:ext cx="144016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2.1 - McKinsey</a:t>
            </a:r>
            <a:endParaRPr lang="en-GB" sz="14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userDrawn="1"/>
        </p:nvSpPr>
        <p:spPr>
          <a:xfrm>
            <a:off x="1759670" y="626388"/>
            <a:ext cx="13802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2.2 - Kotter</a:t>
            </a:r>
            <a:endParaRPr lang="en-GB" sz="1400" b="1" dirty="0">
              <a:latin typeface="Arial" panose="020B0604020202020204" pitchFamily="34" charset="0"/>
              <a:cs typeface="Arial" panose="020B0604020202020204" pitchFamily="34" charset="0"/>
            </a:endParaRPr>
          </a:p>
        </p:txBody>
      </p:sp>
      <p:sp>
        <p:nvSpPr>
          <p:cNvPr id="13" name="Round Same Side Corner Rectangle 12">
            <a:hlinkClick r:id="rId5" action="ppaction://hlinksldjump"/>
          </p:cNvPr>
          <p:cNvSpPr/>
          <p:nvPr userDrawn="1"/>
        </p:nvSpPr>
        <p:spPr>
          <a:xfrm>
            <a:off x="3207867" y="626388"/>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2.3 - Lewin</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8" name="Round Same Side Corner Rectangle 7">
            <a:hlinkClick r:id="rId6" action="ppaction://hlinksldjump"/>
          </p:cNvPr>
          <p:cNvSpPr/>
          <p:nvPr userDrawn="1"/>
        </p:nvSpPr>
        <p:spPr>
          <a:xfrm>
            <a:off x="5864865" y="626388"/>
            <a:ext cx="1011391" cy="3571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20000"/>
                  <a:lumOff val="8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Questions</a:t>
            </a:r>
            <a:endParaRPr lang="en-GB" sz="11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0.png"/><Relationship Id="rId10" Type="http://schemas.openxmlformats.org/officeDocument/2006/relationships/image" Target="../media/image13.gif"/><Relationship Id="rId4" Type="http://schemas.openxmlformats.org/officeDocument/2006/relationships/notesSlide" Target="../notesSlides/notesSlide14.xml"/><Relationship Id="rId9" Type="http://schemas.openxmlformats.org/officeDocument/2006/relationships/hyperlink" Target="LO2%20-%20Resources/2.2%20-%20Kotter.gif"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0.png"/><Relationship Id="rId10" Type="http://schemas.openxmlformats.org/officeDocument/2006/relationships/image" Target="../media/image13.gif"/><Relationship Id="rId4" Type="http://schemas.openxmlformats.org/officeDocument/2006/relationships/notesSlide" Target="../notesSlides/notesSlide15.xml"/><Relationship Id="rId9" Type="http://schemas.openxmlformats.org/officeDocument/2006/relationships/hyperlink" Target="LO2%20-%20Resources/2.2%20-%20Kotter.gif"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0.png"/><Relationship Id="rId10" Type="http://schemas.openxmlformats.org/officeDocument/2006/relationships/image" Target="../media/image13.gif"/><Relationship Id="rId4" Type="http://schemas.openxmlformats.org/officeDocument/2006/relationships/notesSlide" Target="../notesSlides/notesSlide16.xml"/><Relationship Id="rId9" Type="http://schemas.openxmlformats.org/officeDocument/2006/relationships/hyperlink" Target="LO2%20-%20Resources/2.2%20-%20Kotter.gif"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LO2%20-%20Resources/Kotter's%208%20Step%20Change%20Management%20Model.mp4" TargetMode="External"/><Relationship Id="rId5" Type="http://schemas.openxmlformats.org/officeDocument/2006/relationships/image" Target="../media/image10.png"/><Relationship Id="rId10" Type="http://schemas.openxmlformats.org/officeDocument/2006/relationships/image" Target="../media/image13.gif"/><Relationship Id="rId4" Type="http://schemas.openxmlformats.org/officeDocument/2006/relationships/notesSlide" Target="../notesSlides/notesSlide17.xml"/><Relationship Id="rId9" Type="http://schemas.openxmlformats.org/officeDocument/2006/relationships/hyperlink" Target="LO2%20-%20Resources/2.2%20-%20Kotter.gif"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4.mp4"/><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8.xml"/><Relationship Id="rId11" Type="http://schemas.openxmlformats.org/officeDocument/2006/relationships/image" Target="../media/image16.png"/><Relationship Id="rId5" Type="http://schemas.openxmlformats.org/officeDocument/2006/relationships/slideLayout" Target="../slideLayouts/slideLayout2.xml"/><Relationship Id="rId10" Type="http://schemas.openxmlformats.org/officeDocument/2006/relationships/hyperlink" Target="LO2%20-%20Resources/Lewin's%20Change%20Model%20Example.mp4" TargetMode="External"/><Relationship Id="rId4" Type="http://schemas.openxmlformats.org/officeDocument/2006/relationships/video" Target="../media/media4.mp4"/><Relationship Id="rId9" Type="http://schemas.openxmlformats.org/officeDocument/2006/relationships/hyperlink" Target="LO2%20-%20Resources/Lewin&#8217;s%20change%20management%20theory.mp4"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4.mp4"/><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19.xml"/><Relationship Id="rId11" Type="http://schemas.openxmlformats.org/officeDocument/2006/relationships/image" Target="../media/image16.png"/><Relationship Id="rId5" Type="http://schemas.openxmlformats.org/officeDocument/2006/relationships/slideLayout" Target="../slideLayouts/slideLayout2.xml"/><Relationship Id="rId10" Type="http://schemas.openxmlformats.org/officeDocument/2006/relationships/hyperlink" Target="LO2%20-%20Resources/Lewin's%20Change%20Model%20Example.mp4" TargetMode="External"/><Relationship Id="rId4" Type="http://schemas.openxmlformats.org/officeDocument/2006/relationships/video" Target="../media/media4.mp4"/><Relationship Id="rId9" Type="http://schemas.openxmlformats.org/officeDocument/2006/relationships/hyperlink" Target="LO2%20-%20Resources/Lewin&#8217;s%20change%20management%20theory.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32222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LO2 - Understand the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Key Aspects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Theories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Change Management</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15 – Change Management</a:t>
            </a:r>
          </a:p>
          <a:p>
            <a:pPr algn="r"/>
            <a:r>
              <a:rPr lang="en-GB" sz="3200" b="1" dirty="0" smtClean="0">
                <a:solidFill>
                  <a:schemeClr val="tx1">
                    <a:lumMod val="50000"/>
                    <a:lumOff val="50000"/>
                  </a:schemeClr>
                </a:solidFill>
              </a:rPr>
              <a:t>2016 </a:t>
            </a:r>
            <a:r>
              <a:rPr lang="en-GB" sz="3200" b="1" dirty="0">
                <a:solidFill>
                  <a:schemeClr val="tx1">
                    <a:lumMod val="50000"/>
                    <a:lumOff val="50000"/>
                  </a:schemeClr>
                </a:solidFill>
              </a:rPr>
              <a:t>Specification - K/507/8162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396805" cy="555536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30" dirty="0"/>
              <a:t>While there are many change management models, most companies will choose at least one of the following three models to operate under:</a:t>
            </a:r>
          </a:p>
          <a:p>
            <a:pPr marL="622300" indent="-246063">
              <a:buClr>
                <a:srgbClr val="C00000"/>
              </a:buClr>
              <a:buFont typeface="+mj-lt"/>
              <a:buAutoNum type="arabicPeriod"/>
            </a:pPr>
            <a:r>
              <a:rPr lang="en-US" sz="1430" dirty="0" smtClean="0"/>
              <a:t>Lewin’s </a:t>
            </a:r>
            <a:r>
              <a:rPr lang="en-US" sz="1430" dirty="0"/>
              <a:t>Change Management Model</a:t>
            </a:r>
          </a:p>
          <a:p>
            <a:pPr marL="622300" indent="-246063">
              <a:buClr>
                <a:srgbClr val="C00000"/>
              </a:buClr>
              <a:buFont typeface="+mj-lt"/>
              <a:buAutoNum type="arabicPeriod"/>
            </a:pPr>
            <a:r>
              <a:rPr lang="en-US" sz="1430" dirty="0" smtClean="0"/>
              <a:t>McKinsey </a:t>
            </a:r>
            <a:r>
              <a:rPr lang="en-US" sz="1430" dirty="0"/>
              <a:t>7-S Model</a:t>
            </a:r>
          </a:p>
          <a:p>
            <a:pPr marL="622300" indent="-246063">
              <a:buClr>
                <a:srgbClr val="C00000"/>
              </a:buClr>
              <a:buFont typeface="+mj-lt"/>
              <a:buAutoNum type="arabicPeriod"/>
            </a:pPr>
            <a:r>
              <a:rPr lang="en-US" sz="1430" dirty="0" smtClean="0"/>
              <a:t>Kotter’s </a:t>
            </a:r>
            <a:r>
              <a:rPr lang="en-US" sz="1430" dirty="0"/>
              <a:t>8 Step Change </a:t>
            </a:r>
            <a:r>
              <a:rPr lang="en-US" sz="1430" dirty="0" smtClean="0"/>
              <a:t>Model</a:t>
            </a:r>
          </a:p>
          <a:p>
            <a:pPr marL="285750" indent="-285750">
              <a:buClr>
                <a:srgbClr val="C00000"/>
              </a:buClr>
              <a:buFont typeface="Wingdings 3" panose="05040102010807070707" pitchFamily="18" charset="2"/>
              <a:buChar char=""/>
            </a:pPr>
            <a:r>
              <a:rPr lang="en-US" sz="1430" dirty="0" smtClean="0"/>
              <a:t>Either one of these will come up as a direct question in the exam, either how to apply it to a situation, the advantages or disadvantages of it or the steps within it.</a:t>
            </a:r>
          </a:p>
          <a:p>
            <a:pPr marL="285750" indent="-285750">
              <a:buClr>
                <a:srgbClr val="C00000"/>
              </a:buClr>
              <a:buFont typeface="Wingdings 3" panose="05040102010807070707" pitchFamily="18" charset="2"/>
              <a:buChar char=""/>
            </a:pPr>
            <a:r>
              <a:rPr lang="en-US" sz="1430" b="1" dirty="0" smtClean="0">
                <a:solidFill>
                  <a:srgbClr val="FF0000"/>
                </a:solidFill>
              </a:rPr>
              <a:t>McKinsey </a:t>
            </a:r>
            <a:r>
              <a:rPr lang="en-US" sz="1430" b="1" dirty="0">
                <a:solidFill>
                  <a:srgbClr val="FF0000"/>
                </a:solidFill>
              </a:rPr>
              <a:t>7s model</a:t>
            </a:r>
            <a:r>
              <a:rPr lang="en-US" sz="1430" dirty="0"/>
              <a:t> is a tool that </a:t>
            </a:r>
            <a:r>
              <a:rPr lang="en-US" sz="1430" dirty="0" smtClean="0"/>
              <a:t>analyses </a:t>
            </a:r>
            <a:r>
              <a:rPr lang="en-US" sz="1430" dirty="0"/>
              <a:t>firm’s </a:t>
            </a:r>
            <a:r>
              <a:rPr lang="en-US" sz="1430" dirty="0" smtClean="0"/>
              <a:t>organisational </a:t>
            </a:r>
            <a:r>
              <a:rPr lang="en-US" sz="1430" dirty="0"/>
              <a:t>design by looking at 7 key internal elements: strategy, structure, systems, shared values, style, staff and skills, in order to identify if they are effectively aligned and allow </a:t>
            </a:r>
            <a:r>
              <a:rPr lang="en-US" sz="1430" dirty="0" smtClean="0"/>
              <a:t>business </a:t>
            </a:r>
            <a:r>
              <a:rPr lang="en-US" sz="1430" dirty="0"/>
              <a:t>to achieve its objectives.</a:t>
            </a:r>
          </a:p>
          <a:p>
            <a:pPr>
              <a:buClr>
                <a:srgbClr val="C00000"/>
              </a:buClr>
            </a:pPr>
            <a:r>
              <a:rPr lang="en-US" sz="1430" b="1" dirty="0"/>
              <a:t>Understanding the tool</a:t>
            </a:r>
          </a:p>
          <a:p>
            <a:pPr marL="285750" indent="-285750">
              <a:buClr>
                <a:srgbClr val="C00000"/>
              </a:buClr>
              <a:buFont typeface="Wingdings 3" panose="05040102010807070707" pitchFamily="18" charset="2"/>
              <a:buChar char=""/>
            </a:pPr>
            <a:r>
              <a:rPr lang="en-US" sz="1430" dirty="0" smtClean="0"/>
              <a:t>It </a:t>
            </a:r>
            <a:r>
              <a:rPr lang="en-US" sz="1430" dirty="0"/>
              <a:t>sought to present an emphasis on human resources (Soft S), rather than the traditional mass production </a:t>
            </a:r>
            <a:r>
              <a:rPr lang="en-US" sz="1430" dirty="0" smtClean="0"/>
              <a:t>issues </a:t>
            </a:r>
            <a:r>
              <a:rPr lang="en-US" sz="1430" dirty="0"/>
              <a:t>of capital, infrastructure and equipment, as a key to higher </a:t>
            </a:r>
            <a:r>
              <a:rPr lang="en-US" sz="1430" dirty="0" smtClean="0"/>
              <a:t>organisational </a:t>
            </a:r>
            <a:r>
              <a:rPr lang="en-US" sz="1430" dirty="0"/>
              <a:t>performance. The goal of the model was to show how 7 elements of the company: Structure, Strategy, Skills, Staff, Style, Systems, and Shared values, can be aligned together to achieve effectiveness in a company. The key point of the model is that all the seven areas are interconnected and a change in one area requires change in the rest of a firm for it to function effectively.</a:t>
            </a:r>
          </a:p>
          <a:p>
            <a:pPr marL="285750" indent="-285750">
              <a:buClr>
                <a:srgbClr val="C00000"/>
              </a:buClr>
              <a:buFont typeface="Wingdings 3" panose="05040102010807070707" pitchFamily="18" charset="2"/>
              <a:buChar char=""/>
            </a:pPr>
            <a:r>
              <a:rPr lang="en-US" sz="1430" dirty="0" smtClean="0"/>
              <a:t>The </a:t>
            </a:r>
            <a:r>
              <a:rPr lang="en-US" sz="1430" dirty="0"/>
              <a:t>shape of the model emphasizes interconnectedness of the elements.</a:t>
            </a:r>
            <a:r>
              <a:rPr lang="en-GB" sz="1430" dirty="0" smtClean="0"/>
              <a:t>McKinsey 7-S model </a:t>
            </a:r>
          </a:p>
          <a:p>
            <a:pPr marL="536575" indent="-268288">
              <a:buClr>
                <a:srgbClr val="C00000"/>
              </a:buClr>
              <a:buFont typeface="Arial" panose="020B0604020202020204" pitchFamily="34" charset="0"/>
              <a:buChar char="•"/>
            </a:pPr>
            <a:r>
              <a:rPr lang="en-US" sz="1430" dirty="0" smtClean="0"/>
              <a:t>Hard </a:t>
            </a:r>
            <a:r>
              <a:rPr lang="en-US" sz="1430" dirty="0"/>
              <a:t>elements, i.e. strategy, structure, systems </a:t>
            </a:r>
          </a:p>
          <a:p>
            <a:pPr marL="536575" indent="-268288">
              <a:buClr>
                <a:srgbClr val="C00000"/>
              </a:buClr>
              <a:buFont typeface="Arial" panose="020B0604020202020204" pitchFamily="34" charset="0"/>
              <a:buChar char="•"/>
            </a:pPr>
            <a:r>
              <a:rPr lang="en-US" sz="1430" dirty="0" smtClean="0"/>
              <a:t>Soft </a:t>
            </a:r>
            <a:r>
              <a:rPr lang="en-US" sz="1430" dirty="0"/>
              <a:t>elements, i.e. shared values, skills, styles, staff </a:t>
            </a:r>
            <a:endParaRPr lang="en-GB" sz="1430" dirty="0"/>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pic>
        <p:nvPicPr>
          <p:cNvPr id="6" name="7S Model of McKinsey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32240" y="1107216"/>
            <a:ext cx="2087389" cy="1174156"/>
          </a:xfrm>
          <a:prstGeom prst="rect">
            <a:avLst/>
          </a:prstGeom>
        </p:spPr>
      </p:pic>
      <p:pic>
        <p:nvPicPr>
          <p:cNvPr id="7" name="Picture 2" descr="Image result for The McKinsey 7-S Mod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2378532"/>
            <a:ext cx="2087389" cy="155452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The McKinsey 7-S Mod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732239" y="4030217"/>
            <a:ext cx="2087389" cy="9098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The McKinsey 7-S Mode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38" y="5080998"/>
            <a:ext cx="2087389" cy="156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634426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5" cy="5909310"/>
          </a:xfrm>
          <a:prstGeom prst="rect">
            <a:avLst/>
          </a:prstGeom>
        </p:spPr>
        <p:txBody>
          <a:bodyPr wrap="square">
            <a:spAutoFit/>
          </a:bodyPr>
          <a:lstStyle/>
          <a:p>
            <a:pPr>
              <a:buClr>
                <a:srgbClr val="C00000"/>
              </a:buClr>
            </a:pPr>
            <a:r>
              <a:rPr lang="en-US" sz="1400" b="1" dirty="0"/>
              <a:t>7s </a:t>
            </a:r>
            <a:r>
              <a:rPr lang="en-US" sz="1400" b="1" dirty="0" smtClean="0"/>
              <a:t>factors</a:t>
            </a:r>
            <a:endParaRPr lang="en-US" sz="1400" b="1" dirty="0"/>
          </a:p>
          <a:p>
            <a:pPr marL="285750" indent="-285750">
              <a:buClr>
                <a:srgbClr val="C00000"/>
              </a:buClr>
              <a:buFont typeface="Wingdings 3" panose="05040102010807070707" pitchFamily="18" charset="2"/>
              <a:buChar char=""/>
            </a:pPr>
            <a:r>
              <a:rPr lang="en-US" sz="1400" dirty="0"/>
              <a:t>In McKinsey model, the seven areas of organization are divided into the ‘soft’ and ‘hard’ areas. Strategy, structure and systems are hard elements that are much easier to identify and manage when compared to soft elements. On the other hand, soft areas, although harder to manage, are the foundation of the </a:t>
            </a:r>
            <a:r>
              <a:rPr lang="en-US" sz="1400" dirty="0" smtClean="0"/>
              <a:t>business </a:t>
            </a:r>
            <a:r>
              <a:rPr lang="en-US" sz="1400" dirty="0"/>
              <a:t>and are more likely to create the sustained competitive advantage</a:t>
            </a:r>
            <a:r>
              <a:rPr lang="en-US" sz="1400" dirty="0" smtClean="0"/>
              <a:t>.</a:t>
            </a:r>
          </a:p>
          <a:p>
            <a:pPr marL="285750" indent="-285750">
              <a:buClr>
                <a:srgbClr val="C00000"/>
              </a:buClr>
              <a:buFont typeface="Wingdings 3" panose="05040102010807070707" pitchFamily="18" charset="2"/>
              <a:buChar char=""/>
            </a:pPr>
            <a:r>
              <a:rPr lang="en-US" sz="1400" b="1" dirty="0"/>
              <a:t>Strategy</a:t>
            </a:r>
            <a:r>
              <a:rPr lang="en-US" sz="1400" dirty="0"/>
              <a:t> is a plan developed by a firm to achieve sustained competitive advantage and successfully compete in the market. </a:t>
            </a:r>
            <a:r>
              <a:rPr lang="en-US" sz="1400" dirty="0" smtClean="0"/>
              <a:t>In </a:t>
            </a:r>
            <a:r>
              <a:rPr lang="en-US" sz="1400" dirty="0"/>
              <a:t>general, a sound strategy is the one that’s clearly articulated, is long-term, helps to achieve competitive advantage and is reinforced by strong vision, mission and values</a:t>
            </a:r>
            <a:r>
              <a:rPr lang="en-US" sz="1400" dirty="0" smtClean="0"/>
              <a:t>. Short-term </a:t>
            </a:r>
            <a:r>
              <a:rPr lang="en-US" sz="1400" dirty="0"/>
              <a:t>strategy is usually a poor choice for a company but if its aligned with other 6 elements, then it may provide strong results</a:t>
            </a:r>
            <a:r>
              <a:rPr lang="en-US" sz="1400" dirty="0" smtClean="0"/>
              <a:t>.</a:t>
            </a:r>
            <a:endParaRPr lang="en-US" sz="1400" dirty="0"/>
          </a:p>
          <a:p>
            <a:pPr marL="285750" indent="-285750">
              <a:buClr>
                <a:srgbClr val="C00000"/>
              </a:buClr>
              <a:buFont typeface="Wingdings 3" panose="05040102010807070707" pitchFamily="18" charset="2"/>
              <a:buChar char=""/>
            </a:pPr>
            <a:r>
              <a:rPr lang="en-US" sz="1400" b="1" dirty="0"/>
              <a:t>Structure</a:t>
            </a:r>
            <a:r>
              <a:rPr lang="en-US" sz="1400" dirty="0"/>
              <a:t> represents the way business divisions and units are organized and includes the information of who is accountable to whom. In other words, structure is the organizational chart of the firm. It is also one of the most visible and easy to change elements of the framework.</a:t>
            </a:r>
          </a:p>
          <a:p>
            <a:pPr marL="285750" indent="-285750">
              <a:buClr>
                <a:srgbClr val="C00000"/>
              </a:buClr>
              <a:buFont typeface="Wingdings 3" panose="05040102010807070707" pitchFamily="18" charset="2"/>
              <a:buChar char=""/>
            </a:pPr>
            <a:r>
              <a:rPr lang="en-US" sz="1400" b="1" dirty="0" smtClean="0"/>
              <a:t>Systems</a:t>
            </a:r>
            <a:r>
              <a:rPr lang="en-US" sz="1400" dirty="0" smtClean="0"/>
              <a:t> </a:t>
            </a:r>
            <a:r>
              <a:rPr lang="en-US" sz="1400" dirty="0"/>
              <a:t>are the processes and procedures of the company, which reveal business’ daily activities and how decisions are made. Systems are the area of the firm that determines how business is done and it should be the main focus for managers during organizational change.</a:t>
            </a:r>
          </a:p>
          <a:p>
            <a:pPr marL="285750" indent="-285750">
              <a:buClr>
                <a:srgbClr val="C00000"/>
              </a:buClr>
              <a:buFont typeface="Wingdings 3" panose="05040102010807070707" pitchFamily="18" charset="2"/>
              <a:buChar char=""/>
            </a:pPr>
            <a:r>
              <a:rPr lang="en-US" sz="1400" b="1" dirty="0" smtClean="0"/>
              <a:t>Skills</a:t>
            </a:r>
            <a:r>
              <a:rPr lang="en-US" sz="1400" dirty="0" smtClean="0"/>
              <a:t> </a:t>
            </a:r>
            <a:r>
              <a:rPr lang="en-US" sz="1400" dirty="0"/>
              <a:t>are the abilities that firm’s employees perform very well. They also include capabilities and competences. During </a:t>
            </a:r>
            <a:r>
              <a:rPr lang="en-US" sz="1400" dirty="0" smtClean="0"/>
              <a:t>organisational </a:t>
            </a:r>
            <a:r>
              <a:rPr lang="en-US" sz="1400" dirty="0"/>
              <a:t>change, the question often arises of what skills the company will really need to reinforce its new strategy or new structure.</a:t>
            </a:r>
          </a:p>
          <a:p>
            <a:pPr marL="285750" indent="-285750">
              <a:buClr>
                <a:srgbClr val="C00000"/>
              </a:buClr>
              <a:buFont typeface="Wingdings 3" panose="05040102010807070707" pitchFamily="18" charset="2"/>
              <a:buChar char=""/>
            </a:pPr>
            <a:r>
              <a:rPr lang="en-US" sz="1400" b="1" dirty="0" smtClean="0"/>
              <a:t>Staff</a:t>
            </a:r>
            <a:r>
              <a:rPr lang="en-US" sz="1400" dirty="0" smtClean="0"/>
              <a:t> </a:t>
            </a:r>
            <a:r>
              <a:rPr lang="en-US" sz="1400" dirty="0"/>
              <a:t>element is concerned with what type and how many employees </a:t>
            </a:r>
            <a:r>
              <a:rPr lang="en-US" sz="1400" dirty="0" smtClean="0"/>
              <a:t>a </a:t>
            </a:r>
            <a:r>
              <a:rPr lang="en-US" sz="1400" dirty="0"/>
              <a:t>business </a:t>
            </a:r>
            <a:r>
              <a:rPr lang="en-US" sz="1400" dirty="0" smtClean="0"/>
              <a:t>will </a:t>
            </a:r>
            <a:r>
              <a:rPr lang="en-US" sz="1400" dirty="0"/>
              <a:t>need and how they will be recruited, trained, motivated and rewarded.</a:t>
            </a:r>
          </a:p>
          <a:p>
            <a:pPr marL="285750" indent="-285750">
              <a:buClr>
                <a:srgbClr val="C00000"/>
              </a:buClr>
              <a:buFont typeface="Wingdings 3" panose="05040102010807070707" pitchFamily="18" charset="2"/>
              <a:buChar char=""/>
            </a:pPr>
            <a:r>
              <a:rPr lang="en-US" sz="1400" b="1" dirty="0" smtClean="0"/>
              <a:t>Style</a:t>
            </a:r>
            <a:r>
              <a:rPr lang="en-US" sz="1400" dirty="0" smtClean="0"/>
              <a:t> </a:t>
            </a:r>
            <a:r>
              <a:rPr lang="en-US" sz="1400" dirty="0"/>
              <a:t>represents the way the company is managed by top-level managers, how they interact, what actions do they take and their symbolic value. In other words, it is the management style of company’s leaders.</a:t>
            </a:r>
          </a:p>
          <a:p>
            <a:pPr marL="285750" indent="-285750">
              <a:buClr>
                <a:srgbClr val="C00000"/>
              </a:buClr>
              <a:buFont typeface="Wingdings 3" panose="05040102010807070707" pitchFamily="18" charset="2"/>
              <a:buChar char=""/>
            </a:pPr>
            <a:r>
              <a:rPr lang="en-US" sz="1400" b="1" dirty="0" smtClean="0"/>
              <a:t>Shared </a:t>
            </a:r>
            <a:r>
              <a:rPr lang="en-US" sz="1400" b="1" dirty="0"/>
              <a:t>Values</a:t>
            </a:r>
            <a:r>
              <a:rPr lang="en-US" sz="1400" dirty="0"/>
              <a:t> are at the core of McKinsey 7s model. They are the norms and standards that guide employee behavior and company actions and thus, are the foundation of every </a:t>
            </a:r>
            <a:r>
              <a:rPr lang="en-US" sz="1400" dirty="0" smtClean="0"/>
              <a:t>business.</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3200" dirty="0" smtClean="0"/>
              <a:t>2.1 – Theories of Change Management - McKinsey</a:t>
            </a:r>
            <a:endParaRPr lang="en-US" sz="3200" dirty="0"/>
          </a:p>
        </p:txBody>
      </p:sp>
    </p:spTree>
    <p:extLst>
      <p:ext uri="{BB962C8B-B14F-4D97-AF65-F5344CB8AC3E}">
        <p14:creationId xmlns:p14="http://schemas.microsoft.com/office/powerpoint/2010/main" val="374322924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5" cy="5478423"/>
          </a:xfrm>
          <a:prstGeom prst="rect">
            <a:avLst/>
          </a:prstGeom>
        </p:spPr>
        <p:txBody>
          <a:bodyPr wrap="square">
            <a:spAutoFit/>
          </a:bodyPr>
          <a:lstStyle/>
          <a:p>
            <a:pPr>
              <a:buClr>
                <a:srgbClr val="C00000"/>
              </a:buClr>
            </a:pPr>
            <a:r>
              <a:rPr lang="en-US" sz="1400" b="1" dirty="0" smtClean="0"/>
              <a:t>How to Apply the Tool</a:t>
            </a:r>
            <a:endParaRPr lang="en-US" sz="1400" b="1" dirty="0"/>
          </a:p>
          <a:p>
            <a:pPr marL="285750" indent="-285750">
              <a:buClr>
                <a:srgbClr val="C00000"/>
              </a:buClr>
              <a:buFont typeface="Wingdings 3" panose="05040102010807070707" pitchFamily="18" charset="2"/>
              <a:buChar char=""/>
            </a:pPr>
            <a:r>
              <a:rPr lang="en-US" sz="1400" b="1" dirty="0" smtClean="0"/>
              <a:t>Step </a:t>
            </a:r>
            <a:r>
              <a:rPr lang="en-US" sz="1400" b="1" dirty="0"/>
              <a:t>1</a:t>
            </a:r>
            <a:r>
              <a:rPr lang="en-US" sz="1400" dirty="0"/>
              <a:t>. Identify the areas that are not effectively </a:t>
            </a:r>
            <a:r>
              <a:rPr lang="en-US" sz="1400" dirty="0" smtClean="0"/>
              <a:t>aligned</a:t>
            </a:r>
            <a:br>
              <a:rPr lang="en-US" sz="1400" dirty="0" smtClean="0"/>
            </a:br>
            <a:r>
              <a:rPr lang="en-US" sz="1400" dirty="0" smtClean="0"/>
              <a:t>During </a:t>
            </a:r>
            <a:r>
              <a:rPr lang="en-US" sz="1400" dirty="0"/>
              <a:t>the first step, your aim is to look at the 7S elements and identify if they are effectively aligned with each </a:t>
            </a:r>
            <a:r>
              <a:rPr lang="en-US" sz="1400" dirty="0" smtClean="0"/>
              <a:t>other. </a:t>
            </a:r>
            <a:r>
              <a:rPr lang="en-US" sz="1400" dirty="0"/>
              <a:t>After you’ve answered the questions outlined there you should look for the gaps, inconsistencies and weaknesses between the relationships of the elements. For example, you designed the strategy that relies on quick product introduction but the matrix structure with conflicting relationships hinders that so there’s a conflict that requires the change in strategy or structure.</a:t>
            </a:r>
          </a:p>
          <a:p>
            <a:pPr marL="285750" indent="-285750">
              <a:buClr>
                <a:srgbClr val="C00000"/>
              </a:buClr>
              <a:buFont typeface="Wingdings 3" panose="05040102010807070707" pitchFamily="18" charset="2"/>
              <a:buChar char=""/>
            </a:pPr>
            <a:r>
              <a:rPr lang="en-US" sz="1400" b="1" dirty="0" smtClean="0"/>
              <a:t>Step </a:t>
            </a:r>
            <a:r>
              <a:rPr lang="en-US" sz="1400" b="1" dirty="0"/>
              <a:t>2</a:t>
            </a:r>
            <a:r>
              <a:rPr lang="en-US" sz="1400" dirty="0"/>
              <a:t>. Determine the optimal organization </a:t>
            </a:r>
            <a:r>
              <a:rPr lang="en-US" sz="1400" dirty="0" smtClean="0"/>
              <a:t>design</a:t>
            </a:r>
            <a:br>
              <a:rPr lang="en-US" sz="1400" dirty="0" smtClean="0"/>
            </a:br>
            <a:r>
              <a:rPr lang="en-US" sz="1400" dirty="0" smtClean="0"/>
              <a:t>With </a:t>
            </a:r>
            <a:r>
              <a:rPr lang="en-US" sz="1400" dirty="0"/>
              <a:t>the help from top management, your second step is to find out what effective </a:t>
            </a:r>
            <a:r>
              <a:rPr lang="en-US" sz="1400" dirty="0" smtClean="0"/>
              <a:t>organisational </a:t>
            </a:r>
            <a:r>
              <a:rPr lang="en-US" sz="1400" dirty="0"/>
              <a:t>design you want to achieve. By knowing the desired alignment you can set your goals and make the action plans much easier</a:t>
            </a:r>
            <a:r>
              <a:rPr lang="en-US" sz="1400" dirty="0" smtClean="0"/>
              <a:t>.</a:t>
            </a:r>
            <a:endParaRPr lang="en-US" sz="1400" dirty="0"/>
          </a:p>
          <a:p>
            <a:pPr marL="285750" indent="-285750">
              <a:buClr>
                <a:srgbClr val="C00000"/>
              </a:buClr>
              <a:buFont typeface="Wingdings 3" panose="05040102010807070707" pitchFamily="18" charset="2"/>
              <a:buChar char=""/>
            </a:pPr>
            <a:r>
              <a:rPr lang="en-US" sz="1400" b="1" dirty="0" smtClean="0"/>
              <a:t>Step </a:t>
            </a:r>
            <a:r>
              <a:rPr lang="en-US" sz="1400" b="1" dirty="0"/>
              <a:t>3</a:t>
            </a:r>
            <a:r>
              <a:rPr lang="en-US" sz="1400" dirty="0"/>
              <a:t>. Decide where and what changes should be </a:t>
            </a:r>
            <a:r>
              <a:rPr lang="en-US" sz="1400" dirty="0" smtClean="0"/>
              <a:t>made</a:t>
            </a:r>
            <a:br>
              <a:rPr lang="en-US" sz="1400" dirty="0" smtClean="0"/>
            </a:br>
            <a:r>
              <a:rPr lang="en-US" sz="1400" dirty="0" smtClean="0"/>
              <a:t>This </a:t>
            </a:r>
            <a:r>
              <a:rPr lang="en-US" sz="1400" dirty="0"/>
              <a:t>is basically your action plan, which will detail the areas you want to realign and how would you like to do that. If you find that your firm’s structure and management style are not aligned with company’s values, you should decide how to </a:t>
            </a:r>
            <a:r>
              <a:rPr lang="en-US" sz="1400" dirty="0" err="1" smtClean="0"/>
              <a:t>reorganise</a:t>
            </a:r>
            <a:r>
              <a:rPr lang="en-US" sz="1400" dirty="0" smtClean="0"/>
              <a:t> </a:t>
            </a:r>
            <a:r>
              <a:rPr lang="en-US" sz="1400" dirty="0"/>
              <a:t>the reporting relationships and which top managers should the company let go or how to influence them to change their management style so the company could work more effectively.</a:t>
            </a:r>
          </a:p>
          <a:p>
            <a:pPr marL="285750" indent="-285750">
              <a:buClr>
                <a:srgbClr val="C00000"/>
              </a:buClr>
              <a:buFont typeface="Wingdings 3" panose="05040102010807070707" pitchFamily="18" charset="2"/>
              <a:buChar char=""/>
            </a:pPr>
            <a:r>
              <a:rPr lang="en-US" sz="1400" b="1" dirty="0" smtClean="0"/>
              <a:t>Step </a:t>
            </a:r>
            <a:r>
              <a:rPr lang="en-US" sz="1400" b="1" dirty="0"/>
              <a:t>4</a:t>
            </a:r>
            <a:r>
              <a:rPr lang="en-US" sz="1400" dirty="0"/>
              <a:t>. Make the necessary </a:t>
            </a:r>
            <a:r>
              <a:rPr lang="en-US" sz="1400" dirty="0" smtClean="0"/>
              <a:t>changes</a:t>
            </a:r>
            <a:br>
              <a:rPr lang="en-US" sz="1400" dirty="0" smtClean="0"/>
            </a:br>
            <a:r>
              <a:rPr lang="en-US" sz="1400" dirty="0" smtClean="0"/>
              <a:t>The </a:t>
            </a:r>
            <a:r>
              <a:rPr lang="en-US" sz="1400" dirty="0"/>
              <a:t>implementation is the most important stage in any process, change or analysis and only the well-implemented changes have positive effects. Therefore, you should find the people in your company or hire consultants that are the best suited to implement the changes.</a:t>
            </a:r>
          </a:p>
          <a:p>
            <a:pPr marL="285750" indent="-285750">
              <a:buClr>
                <a:srgbClr val="C00000"/>
              </a:buClr>
              <a:buFont typeface="Wingdings 3" panose="05040102010807070707" pitchFamily="18" charset="2"/>
              <a:buChar char=""/>
            </a:pPr>
            <a:r>
              <a:rPr lang="en-US" sz="1400" b="1" dirty="0" smtClean="0"/>
              <a:t>Step </a:t>
            </a:r>
            <a:r>
              <a:rPr lang="en-US" sz="1400" b="1" dirty="0"/>
              <a:t>5</a:t>
            </a:r>
            <a:r>
              <a:rPr lang="en-US" sz="1400" dirty="0"/>
              <a:t>. Continuously review the </a:t>
            </a:r>
            <a:r>
              <a:rPr lang="en-US" sz="1400" dirty="0" smtClean="0"/>
              <a:t>7s</a:t>
            </a:r>
            <a:br>
              <a:rPr lang="en-US" sz="1400" dirty="0" smtClean="0"/>
            </a:br>
            <a:r>
              <a:rPr lang="en-US" sz="1400" dirty="0" smtClean="0"/>
              <a:t>The </a:t>
            </a:r>
            <a:r>
              <a:rPr lang="en-US" sz="1400" dirty="0"/>
              <a:t>seven elements: strategy, structure, systems, skills, staff, style and values are dynamic and change constantly. A change in one element always has effects on the other elements and requires implementing new </a:t>
            </a:r>
            <a:r>
              <a:rPr lang="en-US" sz="1400" dirty="0" smtClean="0"/>
              <a:t>organisational </a:t>
            </a:r>
            <a:r>
              <a:rPr lang="en-US" sz="1400" dirty="0"/>
              <a:t>design. Thus, continuous review of each area is very important.</a:t>
            </a:r>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spTree>
    <p:extLst>
      <p:ext uri="{BB962C8B-B14F-4D97-AF65-F5344CB8AC3E}">
        <p14:creationId xmlns:p14="http://schemas.microsoft.com/office/powerpoint/2010/main" val="418640058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468814" cy="590931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750" dirty="0"/>
              <a:t>The McKinsey 7-S Model offers four primary </a:t>
            </a:r>
            <a:r>
              <a:rPr lang="en-US" sz="1750" b="1" dirty="0"/>
              <a:t>benefits</a:t>
            </a:r>
            <a:r>
              <a:rPr lang="en-US" sz="1750" dirty="0"/>
              <a:t>:</a:t>
            </a:r>
          </a:p>
          <a:p>
            <a:pPr marL="536575" indent="-285750">
              <a:buClr>
                <a:srgbClr val="C00000"/>
              </a:buClr>
              <a:buFont typeface="Arial" panose="020B0604020202020204" pitchFamily="34" charset="0"/>
              <a:buChar char="•"/>
            </a:pPr>
            <a:r>
              <a:rPr lang="en-US" sz="1750" dirty="0" smtClean="0"/>
              <a:t>It </a:t>
            </a:r>
            <a:r>
              <a:rPr lang="en-US" sz="1750" dirty="0"/>
              <a:t>offers an effective method to diagnose and understand </a:t>
            </a:r>
            <a:r>
              <a:rPr lang="en-US" sz="1750" dirty="0" smtClean="0"/>
              <a:t>a business.</a:t>
            </a:r>
            <a:endParaRPr lang="en-US" sz="1750" dirty="0"/>
          </a:p>
          <a:p>
            <a:pPr marL="536575" indent="-285750">
              <a:buClr>
                <a:srgbClr val="C00000"/>
              </a:buClr>
              <a:buFont typeface="Arial" panose="020B0604020202020204" pitchFamily="34" charset="0"/>
              <a:buChar char="•"/>
            </a:pPr>
            <a:r>
              <a:rPr lang="en-US" sz="1750" dirty="0" smtClean="0"/>
              <a:t>It </a:t>
            </a:r>
            <a:r>
              <a:rPr lang="en-US" sz="1750" dirty="0"/>
              <a:t>provides guidance in organizational change.</a:t>
            </a:r>
          </a:p>
          <a:p>
            <a:pPr marL="536575" indent="-285750">
              <a:buClr>
                <a:srgbClr val="C00000"/>
              </a:buClr>
              <a:buFont typeface="Arial" panose="020B0604020202020204" pitchFamily="34" charset="0"/>
              <a:buChar char="•"/>
            </a:pPr>
            <a:r>
              <a:rPr lang="en-US" sz="1750" dirty="0" smtClean="0"/>
              <a:t>It </a:t>
            </a:r>
            <a:r>
              <a:rPr lang="en-US" sz="1750" dirty="0"/>
              <a:t>combines rational and emotional components.</a:t>
            </a:r>
          </a:p>
          <a:p>
            <a:pPr marL="536575" indent="-285750">
              <a:buClr>
                <a:srgbClr val="C00000"/>
              </a:buClr>
              <a:buFont typeface="Arial" panose="020B0604020202020204" pitchFamily="34" charset="0"/>
              <a:buChar char="•"/>
            </a:pPr>
            <a:r>
              <a:rPr lang="en-US" sz="1750" dirty="0" smtClean="0"/>
              <a:t>All </a:t>
            </a:r>
            <a:r>
              <a:rPr lang="en-US" sz="1750" dirty="0"/>
              <a:t>parts are integral and must be addressed in a unified manner</a:t>
            </a:r>
            <a:r>
              <a:rPr lang="en-US" sz="1750" dirty="0" smtClean="0"/>
              <a:t>.</a:t>
            </a:r>
            <a:endParaRPr lang="en-US" sz="1750" dirty="0"/>
          </a:p>
          <a:p>
            <a:pPr marL="285750" indent="-285750">
              <a:buClr>
                <a:srgbClr val="C00000"/>
              </a:buClr>
              <a:buFont typeface="Wingdings 3" panose="05040102010807070707" pitchFamily="18" charset="2"/>
              <a:buChar char=""/>
            </a:pPr>
            <a:r>
              <a:rPr lang="en-US" sz="1750" dirty="0"/>
              <a:t>The </a:t>
            </a:r>
            <a:r>
              <a:rPr lang="en-US" sz="1750" b="1" dirty="0"/>
              <a:t>disadvantages</a:t>
            </a:r>
            <a:r>
              <a:rPr lang="en-US" sz="1750" dirty="0"/>
              <a:t> of the McKinsey 7-S Model are:</a:t>
            </a:r>
          </a:p>
          <a:p>
            <a:pPr marL="536575" indent="-285750">
              <a:buClr>
                <a:srgbClr val="C00000"/>
              </a:buClr>
              <a:buFont typeface="Arial" panose="020B0604020202020204" pitchFamily="34" charset="0"/>
              <a:buChar char="•"/>
            </a:pPr>
            <a:r>
              <a:rPr lang="en-US" sz="1750" dirty="0" smtClean="0"/>
              <a:t>When </a:t>
            </a:r>
            <a:r>
              <a:rPr lang="en-US" sz="1750" dirty="0"/>
              <a:t>one part changes, all parts change, because all factors are interrelated.</a:t>
            </a:r>
          </a:p>
          <a:p>
            <a:pPr marL="536575" indent="-285750">
              <a:buClr>
                <a:srgbClr val="C00000"/>
              </a:buClr>
              <a:buFont typeface="Arial" panose="020B0604020202020204" pitchFamily="34" charset="0"/>
              <a:buChar char="•"/>
            </a:pPr>
            <a:r>
              <a:rPr lang="en-US" sz="1750" dirty="0" smtClean="0"/>
              <a:t>Differences </a:t>
            </a:r>
            <a:r>
              <a:rPr lang="en-US" sz="1750" dirty="0"/>
              <a:t>are ignored.</a:t>
            </a:r>
          </a:p>
          <a:p>
            <a:pPr marL="536575" indent="-285750">
              <a:buClr>
                <a:srgbClr val="C00000"/>
              </a:buClr>
              <a:buFont typeface="Arial" panose="020B0604020202020204" pitchFamily="34" charset="0"/>
              <a:buChar char="•"/>
            </a:pPr>
            <a:r>
              <a:rPr lang="en-US" sz="1750" dirty="0" smtClean="0"/>
              <a:t>The </a:t>
            </a:r>
            <a:r>
              <a:rPr lang="en-US" sz="1750" dirty="0"/>
              <a:t>model is complex.</a:t>
            </a:r>
          </a:p>
          <a:p>
            <a:pPr marL="536575" indent="-285750">
              <a:buClr>
                <a:srgbClr val="C00000"/>
              </a:buClr>
              <a:buFont typeface="Arial" panose="020B0604020202020204" pitchFamily="34" charset="0"/>
              <a:buChar char="•"/>
            </a:pPr>
            <a:r>
              <a:rPr lang="en-US" sz="1750" dirty="0" smtClean="0"/>
              <a:t>Companies </a:t>
            </a:r>
            <a:r>
              <a:rPr lang="en-US" sz="1750" dirty="0"/>
              <a:t>using this model have been known to have a higher incidence of failure</a:t>
            </a:r>
            <a:r>
              <a:rPr lang="en-US" sz="1750" dirty="0" smtClean="0"/>
              <a:t>.</a:t>
            </a:r>
          </a:p>
          <a:p>
            <a:r>
              <a:rPr lang="en-US" sz="1750" b="1" dirty="0" smtClean="0">
                <a:solidFill>
                  <a:srgbClr val="FF0000"/>
                </a:solidFill>
              </a:rPr>
              <a:t>2.1 – Task 01 – </a:t>
            </a:r>
            <a:r>
              <a:rPr lang="en-US" sz="1750" dirty="0" smtClean="0">
                <a:solidFill>
                  <a:srgbClr val="FF0000"/>
                </a:solidFill>
              </a:rPr>
              <a:t>Explain McKinsey’s 7S model, outlining each of the factors and their interconnectivity to a business change model..</a:t>
            </a:r>
          </a:p>
          <a:p>
            <a:r>
              <a:rPr lang="en-US" sz="1750" b="1" dirty="0" smtClean="0">
                <a:solidFill>
                  <a:srgbClr val="FF0000"/>
                </a:solidFill>
              </a:rPr>
              <a:t>2.1 – Task 02 – </a:t>
            </a:r>
            <a:r>
              <a:rPr lang="en-US" sz="1750" dirty="0" smtClean="0">
                <a:solidFill>
                  <a:srgbClr val="FF0000"/>
                </a:solidFill>
              </a:rPr>
              <a:t>Explain how McKinsey’s 7S model could be used by include </a:t>
            </a:r>
            <a:r>
              <a:rPr lang="en-US" sz="1750" dirty="0">
                <a:solidFill>
                  <a:srgbClr val="FF0000"/>
                </a:solidFill>
              </a:rPr>
              <a:t>how change management theories can be used to plan for and implement </a:t>
            </a:r>
            <a:r>
              <a:rPr lang="en-US" sz="1750" dirty="0" smtClean="0">
                <a:solidFill>
                  <a:srgbClr val="FF0000"/>
                </a:solidFill>
              </a:rPr>
              <a:t>change within Thursby Toys Ltd.</a:t>
            </a:r>
            <a:endParaRPr lang="en-US" sz="175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a:t>2.1 – Theories of Change Management - McKinsey</a:t>
            </a:r>
          </a:p>
        </p:txBody>
      </p:sp>
      <p:pic>
        <p:nvPicPr>
          <p:cNvPr id="2" name="7S Model of McKinsey explain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32240" y="1107216"/>
            <a:ext cx="2087389" cy="1174156"/>
          </a:xfrm>
          <a:prstGeom prst="rect">
            <a:avLst/>
          </a:prstGeom>
        </p:spPr>
      </p:pic>
      <p:pic>
        <p:nvPicPr>
          <p:cNvPr id="1026" name="Picture 2" descr="Image result for The McKinsey 7-S Mod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2378532"/>
            <a:ext cx="2087389" cy="15545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e McKinsey 7-S Mode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732239" y="4030217"/>
            <a:ext cx="2087389" cy="9098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The McKinsey 7-S Model"/>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38" y="5080998"/>
            <a:ext cx="2087389" cy="156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95752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91593"/>
            <a:ext cx="6756846" cy="578466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dirty="0" smtClean="0"/>
              <a:t>The second theory is </a:t>
            </a:r>
            <a:r>
              <a:rPr lang="en-US" sz="1400" b="1" dirty="0" smtClean="0">
                <a:solidFill>
                  <a:srgbClr val="FF0000"/>
                </a:solidFill>
              </a:rPr>
              <a:t>Kotter’s 8 Step process for leading change</a:t>
            </a:r>
            <a:r>
              <a:rPr lang="en-US" sz="1400" dirty="0" smtClean="0"/>
              <a:t>. Kotter introduced his eight-step change process in his 1995 book, "Leading Change.“ The eight steps are below:</a:t>
            </a:r>
          </a:p>
          <a:p>
            <a:pPr marL="622300" indent="-285750">
              <a:buClr>
                <a:srgbClr val="C00000"/>
              </a:buClr>
              <a:buFont typeface="Arial" panose="020B0604020202020204" pitchFamily="34" charset="0"/>
              <a:buChar char="•"/>
            </a:pPr>
            <a:r>
              <a:rPr lang="en-GB" sz="1400" dirty="0" smtClean="0"/>
              <a:t>Create urgency </a:t>
            </a:r>
          </a:p>
          <a:p>
            <a:pPr marL="622300" indent="-285750">
              <a:buClr>
                <a:srgbClr val="C00000"/>
              </a:buClr>
              <a:buFont typeface="Arial" panose="020B0604020202020204" pitchFamily="34" charset="0"/>
              <a:buChar char="•"/>
            </a:pPr>
            <a:r>
              <a:rPr lang="en-US" sz="1400" dirty="0" smtClean="0"/>
              <a:t>Form a powerful coalition </a:t>
            </a:r>
          </a:p>
          <a:p>
            <a:pPr marL="622300" indent="-285750">
              <a:buClr>
                <a:srgbClr val="C00000"/>
              </a:buClr>
              <a:buFont typeface="Arial" panose="020B0604020202020204" pitchFamily="34" charset="0"/>
              <a:buChar char="•"/>
            </a:pPr>
            <a:r>
              <a:rPr lang="en-GB" sz="1400" dirty="0" smtClean="0"/>
              <a:t>Create a vision for change </a:t>
            </a:r>
          </a:p>
          <a:p>
            <a:pPr marL="622300" indent="-285750">
              <a:buClr>
                <a:srgbClr val="C00000"/>
              </a:buClr>
              <a:buFont typeface="Arial" panose="020B0604020202020204" pitchFamily="34" charset="0"/>
              <a:buChar char="•"/>
            </a:pPr>
            <a:r>
              <a:rPr lang="en-GB" sz="1400" dirty="0" smtClean="0"/>
              <a:t>Communicate the vision </a:t>
            </a:r>
          </a:p>
          <a:p>
            <a:pPr marL="622300" indent="-285750">
              <a:buClr>
                <a:srgbClr val="C00000"/>
              </a:buClr>
              <a:buFont typeface="Arial" panose="020B0604020202020204" pitchFamily="34" charset="0"/>
              <a:buChar char="•"/>
            </a:pPr>
            <a:r>
              <a:rPr lang="en-GB" sz="1400" dirty="0" smtClean="0"/>
              <a:t>Remove obstacles </a:t>
            </a:r>
          </a:p>
          <a:p>
            <a:pPr marL="622300" indent="-285750">
              <a:buClr>
                <a:srgbClr val="C00000"/>
              </a:buClr>
              <a:buFont typeface="Arial" panose="020B0604020202020204" pitchFamily="34" charset="0"/>
              <a:buChar char="•"/>
            </a:pPr>
            <a:r>
              <a:rPr lang="en-GB" sz="1400" dirty="0" smtClean="0"/>
              <a:t>Create short-term wins </a:t>
            </a:r>
          </a:p>
          <a:p>
            <a:pPr marL="622300" indent="-285750">
              <a:buClr>
                <a:srgbClr val="C00000"/>
              </a:buClr>
              <a:buFont typeface="Arial" panose="020B0604020202020204" pitchFamily="34" charset="0"/>
              <a:buChar char="•"/>
            </a:pPr>
            <a:r>
              <a:rPr lang="en-US" sz="1400" dirty="0" smtClean="0"/>
              <a:t>Build on the change </a:t>
            </a:r>
          </a:p>
          <a:p>
            <a:pPr marL="622300" indent="-285750">
              <a:buClr>
                <a:srgbClr val="C00000"/>
              </a:buClr>
              <a:buFont typeface="Arial" panose="020B0604020202020204" pitchFamily="34" charset="0"/>
              <a:buChar char="•"/>
            </a:pPr>
            <a:r>
              <a:rPr lang="en-GB" sz="1400" dirty="0" smtClean="0"/>
              <a:t>Anchor the changes in corporate culture </a:t>
            </a:r>
          </a:p>
          <a:p>
            <a:pPr marL="285750" indent="-285750">
              <a:buClr>
                <a:srgbClr val="C00000"/>
              </a:buClr>
              <a:buFont typeface="Wingdings 3" panose="05040102010807070707" pitchFamily="18" charset="2"/>
              <a:buChar char=""/>
            </a:pPr>
            <a:r>
              <a:rPr lang="en-US" sz="1400" b="1" dirty="0" smtClean="0"/>
              <a:t>Step 1: Create Urgency</a:t>
            </a:r>
            <a:br>
              <a:rPr lang="en-US" sz="1400" b="1" dirty="0" smtClean="0"/>
            </a:br>
            <a:r>
              <a:rPr lang="en-US" sz="1400" dirty="0" smtClean="0"/>
              <a:t>For change to happen, it helps if the whole company really wants it. Develop a sense of urgency around the need for change. This may help you spark the initial motivation to get things moving.</a:t>
            </a:r>
          </a:p>
          <a:p>
            <a:pPr marL="285750" indent="-285750">
              <a:buClr>
                <a:srgbClr val="C00000"/>
              </a:buClr>
              <a:buFont typeface="Wingdings 3" panose="05040102010807070707" pitchFamily="18" charset="2"/>
              <a:buChar char=""/>
            </a:pPr>
            <a:r>
              <a:rPr lang="en-US" sz="1400" dirty="0" smtClean="0"/>
              <a:t>This isn't simply a matter of showing people poor sales statistics or talking about increased competition. Open an honest and convincing dialogue about what's happening in the marketplace and with your competition. If many people start talking about the change you propose, the urgency can build and feed on itself.</a:t>
            </a:r>
          </a:p>
          <a:p>
            <a:pPr marL="285750" indent="-285750">
              <a:buClr>
                <a:srgbClr val="C00000"/>
              </a:buClr>
              <a:buFont typeface="Wingdings 3" panose="05040102010807070707" pitchFamily="18" charset="2"/>
              <a:buChar char=""/>
            </a:pPr>
            <a:r>
              <a:rPr lang="en-US" sz="1400" dirty="0" smtClean="0"/>
              <a:t>What you can do:</a:t>
            </a:r>
          </a:p>
          <a:p>
            <a:pPr marL="536575" indent="-268288">
              <a:buClr>
                <a:srgbClr val="C00000"/>
              </a:buClr>
              <a:buFont typeface="Arial" panose="020B0604020202020204" pitchFamily="34" charset="0"/>
              <a:buChar char="•"/>
            </a:pPr>
            <a:r>
              <a:rPr lang="en-US" sz="1400" dirty="0" smtClean="0"/>
              <a:t>Identify potential threats, and develop an show possible future scenarios.</a:t>
            </a:r>
          </a:p>
          <a:p>
            <a:pPr marL="536575" indent="-268288">
              <a:buClr>
                <a:srgbClr val="C00000"/>
              </a:buClr>
              <a:buFont typeface="Arial" panose="020B0604020202020204" pitchFamily="34" charset="0"/>
              <a:buChar char="•"/>
            </a:pPr>
            <a:r>
              <a:rPr lang="en-US" sz="1400" dirty="0" smtClean="0"/>
              <a:t>Examine opportunities that should be, or could be, exploited.</a:t>
            </a:r>
          </a:p>
          <a:p>
            <a:pPr marL="536575" indent="-268288">
              <a:buClr>
                <a:srgbClr val="C00000"/>
              </a:buClr>
              <a:buFont typeface="Arial" panose="020B0604020202020204" pitchFamily="34" charset="0"/>
              <a:buChar char="•"/>
            </a:pPr>
            <a:r>
              <a:rPr lang="en-US" sz="1400" dirty="0" smtClean="0"/>
              <a:t>Start honest discussions, and give dynamic and convincing reasons to get people talking and thinking.</a:t>
            </a:r>
          </a:p>
          <a:p>
            <a:pPr marL="536575" indent="-268288">
              <a:buClr>
                <a:srgbClr val="C00000"/>
              </a:buClr>
              <a:buFont typeface="Arial" panose="020B0604020202020204" pitchFamily="34" charset="0"/>
              <a:buChar char="•"/>
            </a:pPr>
            <a:r>
              <a:rPr lang="en-US" sz="1400" dirty="0" smtClean="0"/>
              <a:t>Request support from customers, outside stakeholders and industry people to strengthen your argument.</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2"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3" name="TextBox 2">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2050"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182911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756845" cy="5693866"/>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b="1" dirty="0"/>
              <a:t>Step 2: Form a Powerful </a:t>
            </a:r>
            <a:r>
              <a:rPr lang="en-US" sz="1400" b="1" dirty="0" smtClean="0"/>
              <a:t>Coalition</a:t>
            </a:r>
            <a:br>
              <a:rPr lang="en-US" sz="1400" b="1" dirty="0" smtClean="0"/>
            </a:br>
            <a:r>
              <a:rPr lang="en-US" sz="1400" dirty="0" smtClean="0"/>
              <a:t>Convince </a:t>
            </a:r>
            <a:r>
              <a:rPr lang="en-US" sz="1400" dirty="0"/>
              <a:t>people that change is necessary. This often takes strong leadership and visible support from key people within your </a:t>
            </a:r>
            <a:r>
              <a:rPr lang="en-US" sz="1400" dirty="0" smtClean="0"/>
              <a:t>business. </a:t>
            </a:r>
            <a:r>
              <a:rPr lang="en-US" sz="1400" dirty="0"/>
              <a:t>Managing change isn't enough – you have to lead it.</a:t>
            </a:r>
          </a:p>
          <a:p>
            <a:pPr marL="285750" indent="-285750">
              <a:buClr>
                <a:srgbClr val="C00000"/>
              </a:buClr>
              <a:buFont typeface="Wingdings 3" panose="05040102010807070707" pitchFamily="18" charset="2"/>
              <a:buChar char=""/>
            </a:pPr>
            <a:r>
              <a:rPr lang="en-US" sz="1400" dirty="0" smtClean="0"/>
              <a:t>To </a:t>
            </a:r>
            <a:r>
              <a:rPr lang="en-US" sz="1400" dirty="0"/>
              <a:t>lead change, you need to bring together a coalition, or team, of influential people whose power comes from a variety of sources, including job title, status, expertise, and political importance.</a:t>
            </a:r>
          </a:p>
          <a:p>
            <a:pPr marL="285750" indent="-285750">
              <a:buClr>
                <a:srgbClr val="C00000"/>
              </a:buClr>
              <a:buFont typeface="Wingdings 3" panose="05040102010807070707" pitchFamily="18" charset="2"/>
              <a:buChar char=""/>
            </a:pPr>
            <a:r>
              <a:rPr lang="en-US" sz="1400" b="1" dirty="0" smtClean="0"/>
              <a:t>Step </a:t>
            </a:r>
            <a:r>
              <a:rPr lang="en-US" sz="1400" b="1" dirty="0"/>
              <a:t>3: Create a Vision for </a:t>
            </a:r>
            <a:r>
              <a:rPr lang="en-US" sz="1400" b="1" dirty="0" smtClean="0"/>
              <a:t>Change</a:t>
            </a:r>
            <a:br>
              <a:rPr lang="en-US" sz="1400" b="1" dirty="0" smtClean="0"/>
            </a:br>
            <a:r>
              <a:rPr lang="en-US" sz="1400" dirty="0" smtClean="0"/>
              <a:t>When </a:t>
            </a:r>
            <a:r>
              <a:rPr lang="en-US" sz="1400" dirty="0"/>
              <a:t>you first start thinking about change, there will probably be many great ideas and solutions floating around. Link these concepts to an overall vision that people can grasp easily and </a:t>
            </a:r>
            <a:r>
              <a:rPr lang="en-US" sz="1400" dirty="0" smtClean="0"/>
              <a:t>remember. When </a:t>
            </a:r>
            <a:r>
              <a:rPr lang="en-US" sz="1400" dirty="0"/>
              <a:t>people see for themselves what you're trying to achieve, then the directives they're given tend to make more sense.</a:t>
            </a:r>
          </a:p>
          <a:p>
            <a:pPr marL="285750" indent="-285750">
              <a:buClr>
                <a:srgbClr val="C00000"/>
              </a:buClr>
              <a:buFont typeface="Wingdings 3" panose="05040102010807070707" pitchFamily="18" charset="2"/>
              <a:buChar char=""/>
            </a:pPr>
            <a:r>
              <a:rPr lang="en-US" sz="1400" b="1" dirty="0" smtClean="0"/>
              <a:t>Step </a:t>
            </a:r>
            <a:r>
              <a:rPr lang="en-US" sz="1400" b="1" dirty="0"/>
              <a:t>4: Communicate the </a:t>
            </a:r>
            <a:r>
              <a:rPr lang="en-US" sz="1400" b="1" dirty="0" smtClean="0"/>
              <a:t>Vision</a:t>
            </a:r>
            <a:br>
              <a:rPr lang="en-US" sz="1400" b="1" dirty="0" smtClean="0"/>
            </a:br>
            <a:r>
              <a:rPr lang="en-US" sz="1400" dirty="0" smtClean="0"/>
              <a:t>What </a:t>
            </a:r>
            <a:r>
              <a:rPr lang="en-US" sz="1400" dirty="0"/>
              <a:t>you do with your vision after you create it will determine your success. Your message will probably have strong competition from other day-to-day communications within the company, so you need to communicate it frequently and powerfully, and embed it within everything that you do.</a:t>
            </a:r>
          </a:p>
          <a:p>
            <a:pPr marL="285750" indent="-285750">
              <a:buClr>
                <a:srgbClr val="C00000"/>
              </a:buClr>
              <a:buFont typeface="Wingdings 3" panose="05040102010807070707" pitchFamily="18" charset="2"/>
              <a:buChar char=""/>
            </a:pPr>
            <a:r>
              <a:rPr lang="en-US" sz="1400" dirty="0" smtClean="0"/>
              <a:t>It's </a:t>
            </a:r>
            <a:r>
              <a:rPr lang="en-US" sz="1400" dirty="0"/>
              <a:t>also important to "walk the talk." What you do is far more important – and believable – than what you </a:t>
            </a:r>
            <a:r>
              <a:rPr lang="en-US" sz="1400" dirty="0" smtClean="0"/>
              <a:t>say.</a:t>
            </a:r>
          </a:p>
          <a:p>
            <a:pPr marL="285750" indent="-285750">
              <a:buClr>
                <a:srgbClr val="C00000"/>
              </a:buClr>
              <a:buFont typeface="Wingdings 3" panose="05040102010807070707" pitchFamily="18" charset="2"/>
              <a:buChar char=""/>
            </a:pPr>
            <a:r>
              <a:rPr lang="en-US" sz="1400" b="1" dirty="0"/>
              <a:t>Step 5: Remove Obstacles</a:t>
            </a:r>
            <a:br>
              <a:rPr lang="en-US" sz="1400" b="1" dirty="0"/>
            </a:br>
            <a:r>
              <a:rPr lang="en-US" sz="1400" dirty="0"/>
              <a:t>If you follow these steps and reach this point in the change process, you've been talking about your vision and building buy-in from all levels of the business. Hopefully, your staff wants to get busy and achieve the </a:t>
            </a:r>
            <a:r>
              <a:rPr lang="en-US" sz="1400" dirty="0" smtClean="0"/>
              <a:t>benefits. But </a:t>
            </a:r>
            <a:r>
              <a:rPr lang="en-US" sz="1400" dirty="0"/>
              <a:t>is anyone resisting the change? </a:t>
            </a:r>
            <a:r>
              <a:rPr lang="en-US" sz="1400" dirty="0" smtClean="0"/>
              <a:t>Are </a:t>
            </a:r>
            <a:r>
              <a:rPr lang="en-US" sz="1400" dirty="0"/>
              <a:t>there processes or structures that are getting in its way? Then take action to </a:t>
            </a:r>
            <a:r>
              <a:rPr lang="en-US" sz="1400" dirty="0" smtClean="0"/>
              <a:t>remove </a:t>
            </a:r>
            <a:r>
              <a:rPr lang="en-US" sz="1400" dirty="0"/>
              <a:t>barriers (human or otherwise</a:t>
            </a:r>
            <a:r>
              <a:rPr lang="en-US" sz="1400" dirty="0" smtClean="0"/>
              <a:t>).</a:t>
            </a:r>
            <a:endParaRPr lang="en-US" sz="14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6"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7" name="TextBox 6">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9"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21743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756844" cy="5670783"/>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50" b="1" dirty="0" smtClean="0"/>
              <a:t>Step </a:t>
            </a:r>
            <a:r>
              <a:rPr lang="en-US" sz="1450" b="1" dirty="0"/>
              <a:t>6: Create Short-Term </a:t>
            </a:r>
            <a:r>
              <a:rPr lang="en-US" sz="1450" b="1" dirty="0" smtClean="0"/>
              <a:t>Wins</a:t>
            </a:r>
            <a:br>
              <a:rPr lang="en-US" sz="1450" b="1" dirty="0" smtClean="0"/>
            </a:br>
            <a:r>
              <a:rPr lang="en-US" sz="1450" dirty="0" smtClean="0"/>
              <a:t>Nothing </a:t>
            </a:r>
            <a:r>
              <a:rPr lang="en-US" sz="1450" dirty="0"/>
              <a:t>motivates more than success. Give your company a taste of victory early in the change process. Within a short time </a:t>
            </a:r>
            <a:r>
              <a:rPr lang="en-US" sz="1450" dirty="0" smtClean="0"/>
              <a:t>frame, </a:t>
            </a:r>
            <a:r>
              <a:rPr lang="en-US" sz="1450" dirty="0"/>
              <a:t>you'll want to have some "quick wins" that your staff can see. Without this, critics and negative thinkers might hurt your progress.</a:t>
            </a:r>
          </a:p>
          <a:p>
            <a:pPr marL="285750" indent="-285750">
              <a:buClr>
                <a:srgbClr val="C00000"/>
              </a:buClr>
              <a:buFont typeface="Wingdings 3" panose="05040102010807070707" pitchFamily="18" charset="2"/>
              <a:buChar char=""/>
            </a:pPr>
            <a:r>
              <a:rPr lang="en-US" sz="1450" dirty="0" smtClean="0"/>
              <a:t>Create </a:t>
            </a:r>
            <a:r>
              <a:rPr lang="en-US" sz="1450" dirty="0"/>
              <a:t>short-term targets – not just one long-term goal. You want each smaller target to be achievable, with little room for failure. </a:t>
            </a:r>
            <a:endParaRPr lang="en-US" sz="1450" dirty="0" smtClean="0"/>
          </a:p>
          <a:p>
            <a:pPr marL="285750" indent="-285750">
              <a:buClr>
                <a:srgbClr val="C00000"/>
              </a:buClr>
              <a:buFont typeface="Wingdings 3" panose="05040102010807070707" pitchFamily="18" charset="2"/>
              <a:buChar char=""/>
            </a:pPr>
            <a:r>
              <a:rPr lang="en-US" sz="1450" b="1" dirty="0" smtClean="0"/>
              <a:t>Step </a:t>
            </a:r>
            <a:r>
              <a:rPr lang="en-US" sz="1450" b="1" dirty="0"/>
              <a:t>7: Build on the </a:t>
            </a:r>
            <a:r>
              <a:rPr lang="en-US" sz="1450" b="1" dirty="0" smtClean="0"/>
              <a:t>Change</a:t>
            </a:r>
            <a:br>
              <a:rPr lang="en-US" sz="1450" b="1" dirty="0" smtClean="0"/>
            </a:br>
            <a:r>
              <a:rPr lang="en-US" sz="1450" dirty="0" smtClean="0"/>
              <a:t>Kotter </a:t>
            </a:r>
            <a:r>
              <a:rPr lang="en-US" sz="1450" dirty="0"/>
              <a:t>argues that many change projects fail because victory is declared too early. Real change runs deep. Quick wins are only the beginning of what needs to be done to achieve long-term change.</a:t>
            </a:r>
          </a:p>
          <a:p>
            <a:pPr marL="285750" indent="-285750">
              <a:buClr>
                <a:srgbClr val="C00000"/>
              </a:buClr>
              <a:buFont typeface="Wingdings 3" panose="05040102010807070707" pitchFamily="18" charset="2"/>
              <a:buChar char=""/>
            </a:pPr>
            <a:r>
              <a:rPr lang="en-US" sz="1450" dirty="0" smtClean="0"/>
              <a:t>Launching </a:t>
            </a:r>
            <a:r>
              <a:rPr lang="en-US" sz="1450" dirty="0"/>
              <a:t>one new product using a new system is great. But if you can launch 10 products, that means the new system is working. To reach that 10th success, you need to keep looking for improvements.</a:t>
            </a:r>
          </a:p>
          <a:p>
            <a:pPr marL="285750" indent="-285750">
              <a:buClr>
                <a:srgbClr val="C00000"/>
              </a:buClr>
              <a:buFont typeface="Wingdings 3" panose="05040102010807070707" pitchFamily="18" charset="2"/>
              <a:buChar char=""/>
            </a:pPr>
            <a:r>
              <a:rPr lang="en-US" sz="1450" b="1" dirty="0" smtClean="0"/>
              <a:t>Step </a:t>
            </a:r>
            <a:r>
              <a:rPr lang="en-US" sz="1450" b="1" dirty="0"/>
              <a:t>8: Anchor the Changes in Corporate </a:t>
            </a:r>
            <a:r>
              <a:rPr lang="en-US" sz="1450" b="1" dirty="0" smtClean="0"/>
              <a:t>Culture</a:t>
            </a:r>
            <a:br>
              <a:rPr lang="en-US" sz="1450" b="1" dirty="0" smtClean="0"/>
            </a:br>
            <a:r>
              <a:rPr lang="en-US" sz="1450" dirty="0" smtClean="0"/>
              <a:t>Finally</a:t>
            </a:r>
            <a:r>
              <a:rPr lang="en-US" sz="1450" dirty="0"/>
              <a:t>, to make any change stick, it should become part of the core of your </a:t>
            </a:r>
            <a:r>
              <a:rPr lang="en-US" sz="1450" dirty="0" smtClean="0"/>
              <a:t>business. </a:t>
            </a:r>
            <a:r>
              <a:rPr lang="en-US" sz="1450" dirty="0"/>
              <a:t>Your corporate culture often determines what gets done, so the values behind your vision must show in day-to-day work.</a:t>
            </a:r>
          </a:p>
          <a:p>
            <a:pPr marL="285750" indent="-285750">
              <a:buClr>
                <a:srgbClr val="C00000"/>
              </a:buClr>
              <a:buFont typeface="Wingdings 3" panose="05040102010807070707" pitchFamily="18" charset="2"/>
              <a:buChar char=""/>
            </a:pPr>
            <a:r>
              <a:rPr lang="en-US" sz="1450" dirty="0" smtClean="0"/>
              <a:t>Make </a:t>
            </a:r>
            <a:r>
              <a:rPr lang="en-US" sz="1450" dirty="0"/>
              <a:t>continuous efforts to ensure that the change is seen in every aspect of your organization. This will help give that change a solid place in your organization's culture</a:t>
            </a:r>
            <a:r>
              <a:rPr lang="en-US" sz="1450" dirty="0" smtClean="0"/>
              <a:t>.</a:t>
            </a:r>
          </a:p>
          <a:p>
            <a:pPr marL="285750" indent="-285750">
              <a:buClr>
                <a:srgbClr val="C00000"/>
              </a:buClr>
              <a:buFont typeface="Wingdings 3" panose="05040102010807070707" pitchFamily="18" charset="2"/>
              <a:buChar char=""/>
            </a:pPr>
            <a:r>
              <a:rPr lang="en-US" sz="1450" dirty="0" smtClean="0"/>
              <a:t>It's also important that your company's leaders continue to support the change. This includes existing staff and new leaders who are brought in. If you lose the support of these people, you might end up back where you started.</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6"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7" name="TextBox 6">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9"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22788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7" y="1079401"/>
            <a:ext cx="6756844" cy="5747727"/>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750" dirty="0"/>
              <a:t>Significant </a:t>
            </a:r>
            <a:r>
              <a:rPr lang="en-US" sz="1750" b="1" dirty="0"/>
              <a:t>advantages</a:t>
            </a:r>
            <a:r>
              <a:rPr lang="en-US" sz="1750" dirty="0"/>
              <a:t> to the model are:</a:t>
            </a:r>
          </a:p>
          <a:p>
            <a:pPr marL="622300" indent="-285750">
              <a:buClr>
                <a:srgbClr val="C00000"/>
              </a:buClr>
              <a:buFont typeface="Arial" panose="020B0604020202020204" pitchFamily="34" charset="0"/>
              <a:buChar char="•"/>
            </a:pPr>
            <a:r>
              <a:rPr lang="en-US" sz="1750" dirty="0" smtClean="0"/>
              <a:t>The </a:t>
            </a:r>
            <a:r>
              <a:rPr lang="en-US" sz="1750" dirty="0"/>
              <a:t>process is an easy step-by-step model.</a:t>
            </a:r>
          </a:p>
          <a:p>
            <a:pPr marL="622300" indent="-285750">
              <a:buClr>
                <a:srgbClr val="C00000"/>
              </a:buClr>
              <a:buFont typeface="Arial" panose="020B0604020202020204" pitchFamily="34" charset="0"/>
              <a:buChar char="•"/>
            </a:pPr>
            <a:r>
              <a:rPr lang="en-US" sz="1750" dirty="0" smtClean="0"/>
              <a:t>The </a:t>
            </a:r>
            <a:r>
              <a:rPr lang="en-US" sz="1750" dirty="0"/>
              <a:t>focus is on preparing and accepting change, not the actual change.</a:t>
            </a:r>
          </a:p>
          <a:p>
            <a:pPr marL="622300" indent="-285750">
              <a:buClr>
                <a:srgbClr val="C00000"/>
              </a:buClr>
              <a:buFont typeface="Arial" panose="020B0604020202020204" pitchFamily="34" charset="0"/>
              <a:buChar char="•"/>
            </a:pPr>
            <a:r>
              <a:rPr lang="en-US" sz="1750" dirty="0" smtClean="0"/>
              <a:t>Transition </a:t>
            </a:r>
            <a:r>
              <a:rPr lang="en-US" sz="1750" dirty="0"/>
              <a:t>is easier with this model</a:t>
            </a:r>
            <a:r>
              <a:rPr lang="en-US" sz="1750" dirty="0" smtClean="0"/>
              <a:t>.</a:t>
            </a:r>
            <a:endParaRPr lang="en-US" sz="1750" dirty="0"/>
          </a:p>
          <a:p>
            <a:pPr marL="285750" indent="-285750">
              <a:buClr>
                <a:srgbClr val="C00000"/>
              </a:buClr>
              <a:buFont typeface="Wingdings 3" panose="05040102010807070707" pitchFamily="18" charset="2"/>
              <a:buChar char=""/>
            </a:pPr>
            <a:r>
              <a:rPr lang="en-US" sz="1750" dirty="0"/>
              <a:t>There are some </a:t>
            </a:r>
            <a:r>
              <a:rPr lang="en-US" sz="1750" b="1" dirty="0"/>
              <a:t>disadvantages</a:t>
            </a:r>
            <a:r>
              <a:rPr lang="en-US" sz="1750" dirty="0"/>
              <a:t> offered by this model:</a:t>
            </a:r>
          </a:p>
          <a:p>
            <a:pPr marL="622300" indent="-285750">
              <a:buClr>
                <a:srgbClr val="C00000"/>
              </a:buClr>
              <a:buFont typeface="Arial" panose="020B0604020202020204" pitchFamily="34" charset="0"/>
              <a:buChar char="•"/>
            </a:pPr>
            <a:r>
              <a:rPr lang="en-US" sz="1750" dirty="0" smtClean="0"/>
              <a:t>Steps </a:t>
            </a:r>
            <a:r>
              <a:rPr lang="en-US" sz="1750" dirty="0"/>
              <a:t>can’t be skipped.</a:t>
            </a:r>
          </a:p>
          <a:p>
            <a:pPr marL="622300" indent="-285750">
              <a:buClr>
                <a:srgbClr val="C00000"/>
              </a:buClr>
              <a:buFont typeface="Arial" panose="020B0604020202020204" pitchFamily="34" charset="0"/>
              <a:buChar char="•"/>
            </a:pPr>
            <a:r>
              <a:rPr lang="en-US" sz="1750" dirty="0" smtClean="0"/>
              <a:t>The </a:t>
            </a:r>
            <a:r>
              <a:rPr lang="en-US" sz="1750" dirty="0"/>
              <a:t>process takes a great deal of time.</a:t>
            </a:r>
          </a:p>
          <a:p>
            <a:pPr marL="285750" indent="-285750">
              <a:buClr>
                <a:srgbClr val="C00000"/>
              </a:buClr>
              <a:buFont typeface="Wingdings 3" panose="05040102010807070707" pitchFamily="18" charset="2"/>
              <a:buChar char=""/>
            </a:pPr>
            <a:r>
              <a:rPr lang="en-US" sz="1750" dirty="0" smtClean="0"/>
              <a:t>It </a:t>
            </a:r>
            <a:r>
              <a:rPr lang="en-US" sz="1750" dirty="0"/>
              <a:t>doesn’t matter if the proposed changed is a change in the process of project planning or general operations. Adjusting to change is difficult for an organization and its employees. Using almost any model is helpful, because it offers leaders a guideline to follow, along with the ability to determine expected results. This is helpful because change is difficult to implement and manage.</a:t>
            </a:r>
            <a:endParaRPr lang="en-US" sz="1750" dirty="0" smtClean="0"/>
          </a:p>
          <a:p>
            <a:r>
              <a:rPr lang="en-US" sz="1750" b="1" dirty="0" smtClean="0">
                <a:solidFill>
                  <a:srgbClr val="FF0000"/>
                </a:solidFill>
              </a:rPr>
              <a:t>2.2 </a:t>
            </a:r>
            <a:r>
              <a:rPr lang="en-US" sz="1750" b="1" dirty="0">
                <a:solidFill>
                  <a:srgbClr val="FF0000"/>
                </a:solidFill>
              </a:rPr>
              <a:t>– Task </a:t>
            </a:r>
            <a:r>
              <a:rPr lang="en-US" sz="1750" b="1" dirty="0" smtClean="0">
                <a:solidFill>
                  <a:srgbClr val="FF0000"/>
                </a:solidFill>
              </a:rPr>
              <a:t>03 </a:t>
            </a:r>
            <a:r>
              <a:rPr lang="en-US" sz="1750" b="1" dirty="0">
                <a:solidFill>
                  <a:srgbClr val="FF0000"/>
                </a:solidFill>
              </a:rPr>
              <a:t>– </a:t>
            </a:r>
            <a:r>
              <a:rPr lang="en-US" sz="1750" dirty="0">
                <a:solidFill>
                  <a:srgbClr val="FF0000"/>
                </a:solidFill>
              </a:rPr>
              <a:t>Explain </a:t>
            </a:r>
            <a:r>
              <a:rPr lang="en-US" sz="1750" b="1" dirty="0">
                <a:solidFill>
                  <a:srgbClr val="FF0000"/>
                </a:solidFill>
              </a:rPr>
              <a:t>Kotter’s 8 step</a:t>
            </a:r>
            <a:r>
              <a:rPr lang="en-US" sz="1750" dirty="0" smtClean="0">
                <a:solidFill>
                  <a:srgbClr val="FF0000"/>
                </a:solidFill>
              </a:rPr>
              <a:t> </a:t>
            </a:r>
            <a:r>
              <a:rPr lang="en-US" sz="1750" dirty="0">
                <a:solidFill>
                  <a:srgbClr val="FF0000"/>
                </a:solidFill>
              </a:rPr>
              <a:t>model, outlining each of the factors and their interconnectivity to a business change model..</a:t>
            </a:r>
          </a:p>
          <a:p>
            <a:r>
              <a:rPr lang="en-US" sz="1750" b="1" dirty="0" smtClean="0">
                <a:solidFill>
                  <a:srgbClr val="FF0000"/>
                </a:solidFill>
              </a:rPr>
              <a:t>2.2 </a:t>
            </a:r>
            <a:r>
              <a:rPr lang="en-US" sz="1750" b="1" dirty="0">
                <a:solidFill>
                  <a:srgbClr val="FF0000"/>
                </a:solidFill>
              </a:rPr>
              <a:t>– Task </a:t>
            </a:r>
            <a:r>
              <a:rPr lang="en-US" sz="1750" b="1" dirty="0" smtClean="0">
                <a:solidFill>
                  <a:srgbClr val="FF0000"/>
                </a:solidFill>
              </a:rPr>
              <a:t>04 </a:t>
            </a:r>
            <a:r>
              <a:rPr lang="en-US" sz="1750" b="1" dirty="0">
                <a:solidFill>
                  <a:srgbClr val="FF0000"/>
                </a:solidFill>
              </a:rPr>
              <a:t>– </a:t>
            </a:r>
            <a:r>
              <a:rPr lang="en-US" sz="1750" dirty="0">
                <a:solidFill>
                  <a:srgbClr val="FF0000"/>
                </a:solidFill>
              </a:rPr>
              <a:t>Explain how </a:t>
            </a:r>
            <a:r>
              <a:rPr lang="en-US" sz="1750" b="1" dirty="0" smtClean="0">
                <a:solidFill>
                  <a:srgbClr val="FF0000"/>
                </a:solidFill>
              </a:rPr>
              <a:t>Kotter’s 8 step</a:t>
            </a:r>
            <a:r>
              <a:rPr lang="en-US" sz="1750" dirty="0" smtClean="0">
                <a:solidFill>
                  <a:srgbClr val="FF0000"/>
                </a:solidFill>
              </a:rPr>
              <a:t> </a:t>
            </a:r>
            <a:r>
              <a:rPr lang="en-US" sz="1750" dirty="0">
                <a:solidFill>
                  <a:srgbClr val="FF0000"/>
                </a:solidFill>
              </a:rPr>
              <a:t>model could be used by include how change management theories can be used to plan for and implement change within Thursby Toys Ltd</a:t>
            </a:r>
            <a:r>
              <a:rPr lang="en-US" sz="1750" dirty="0" smtClean="0">
                <a:solidFill>
                  <a:srgbClr val="FF0000"/>
                </a:solidFill>
              </a:rPr>
              <a:t>.</a:t>
            </a:r>
            <a:endParaRPr lang="en-US" sz="175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2.2 – Theories of Change Management – Kotter’s 8 Step</a:t>
            </a:r>
            <a:endParaRPr lang="en-US" sz="2800" dirty="0"/>
          </a:p>
        </p:txBody>
      </p:sp>
      <p:pic>
        <p:nvPicPr>
          <p:cNvPr id="5" name="Kotter's 8 Step Change Management 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20272" y="1052736"/>
            <a:ext cx="1812505" cy="1019535"/>
          </a:xfrm>
          <a:prstGeom prst="rect">
            <a:avLst/>
          </a:prstGeom>
        </p:spPr>
      </p:pic>
      <p:sp>
        <p:nvSpPr>
          <p:cNvPr id="6" name="TextBox 5">
            <a:hlinkClick r:id="rId6" action="ppaction://hlinkfile"/>
          </p:cNvPr>
          <p:cNvSpPr txBox="1"/>
          <p:nvPr/>
        </p:nvSpPr>
        <p:spPr>
          <a:xfrm>
            <a:off x="7495493"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pic>
        <p:nvPicPr>
          <p:cNvPr id="7" name="Picture 2" descr="Image result for Kotter’s 8 Step proces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0271" y="2568284"/>
            <a:ext cx="1812505" cy="15327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Kotter’s 8 Step proces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0271" y="4283108"/>
            <a:ext cx="1812505" cy="10493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mage result for Kotter’s 8 Step process">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20271" y="5430867"/>
            <a:ext cx="1812505" cy="123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98418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828853" cy="5478423"/>
          </a:xfrm>
          <a:prstGeom prst="rect">
            <a:avLst/>
          </a:prstGeom>
        </p:spPr>
        <p:txBody>
          <a:bodyPr wrap="square">
            <a:spAutoFit/>
          </a:bodyPr>
          <a:lstStyle/>
          <a:p>
            <a:pPr>
              <a:buClr>
                <a:srgbClr val="C00000"/>
              </a:buClr>
            </a:pPr>
            <a:r>
              <a:rPr lang="en-US" sz="1400" b="1" dirty="0" smtClean="0">
                <a:solidFill>
                  <a:srgbClr val="FF0000"/>
                </a:solidFill>
              </a:rPr>
              <a:t>Lewin’s change management theory</a:t>
            </a:r>
            <a:r>
              <a:rPr lang="en-US" sz="1400" dirty="0" smtClean="0"/>
              <a:t>, i.e</a:t>
            </a:r>
            <a:r>
              <a:rPr lang="en-US" sz="1400" dirty="0"/>
              <a:t>. </a:t>
            </a:r>
            <a:endParaRPr lang="en-US" sz="1400" dirty="0" smtClean="0"/>
          </a:p>
          <a:p>
            <a:pPr marL="285750" indent="-285750">
              <a:buClr>
                <a:srgbClr val="C00000"/>
              </a:buClr>
              <a:buFont typeface="Wingdings 3" panose="05040102010807070707" pitchFamily="18" charset="2"/>
              <a:buChar char=""/>
            </a:pPr>
            <a:r>
              <a:rPr lang="en-US" sz="1400" dirty="0" smtClean="0"/>
              <a:t>Change </a:t>
            </a:r>
            <a:r>
              <a:rPr lang="en-US" sz="1400" dirty="0"/>
              <a:t>is a common thread that runs through all businesses regardless of size, industry and age. Our world is changing fast and </a:t>
            </a:r>
            <a:r>
              <a:rPr lang="en-US" sz="1400" dirty="0" smtClean="0"/>
              <a:t>businesses must </a:t>
            </a:r>
            <a:r>
              <a:rPr lang="en-US" sz="1400" dirty="0"/>
              <a:t>change quickly, too. </a:t>
            </a:r>
            <a:r>
              <a:rPr lang="en-US" sz="1400" dirty="0" smtClean="0"/>
              <a:t>Businesses </a:t>
            </a:r>
            <a:r>
              <a:rPr lang="en-US" sz="1400" dirty="0"/>
              <a:t>that handle change well thrive, whilst those that do not may struggle to survive. </a:t>
            </a:r>
          </a:p>
          <a:p>
            <a:pPr marL="285750" indent="-285750">
              <a:buClr>
                <a:srgbClr val="C00000"/>
              </a:buClr>
              <a:buFont typeface="Wingdings 3" panose="05040102010807070707" pitchFamily="18" charset="2"/>
              <a:buChar char=""/>
            </a:pPr>
            <a:r>
              <a:rPr lang="en-US" sz="1400" dirty="0" smtClean="0"/>
              <a:t>The </a:t>
            </a:r>
            <a:r>
              <a:rPr lang="en-US" sz="1400" dirty="0"/>
              <a:t>concept of "change management" is a familiar one in most businesses today. But how businesses manage change (and how successful they are at it) varies enormously depending on the nature of the business, the change and the people involved. And a key part of this depends on how well people within it understand the change process.</a:t>
            </a:r>
          </a:p>
          <a:p>
            <a:pPr marL="285750" indent="-285750">
              <a:buClr>
                <a:srgbClr val="C00000"/>
              </a:buClr>
              <a:buFont typeface="Wingdings 3" panose="05040102010807070707" pitchFamily="18" charset="2"/>
              <a:buChar char=""/>
            </a:pPr>
            <a:r>
              <a:rPr lang="en-US" sz="1400" dirty="0" smtClean="0"/>
              <a:t>Lewin’s </a:t>
            </a:r>
            <a:r>
              <a:rPr lang="en-US" sz="1400" dirty="0"/>
              <a:t>model is known as Unfreeze – Change – Refreeze, which refers to the three-stage process of change that he describes</a:t>
            </a:r>
            <a:r>
              <a:rPr lang="en-US" sz="1400" dirty="0" smtClean="0"/>
              <a:t>.</a:t>
            </a:r>
          </a:p>
          <a:p>
            <a:pPr marL="285750" indent="-285750">
              <a:buClr>
                <a:srgbClr val="C00000"/>
              </a:buClr>
              <a:buFont typeface="Wingdings 3" panose="05040102010807070707" pitchFamily="18" charset="2"/>
              <a:buChar char=""/>
            </a:pPr>
            <a:r>
              <a:rPr lang="en-US" sz="1400" b="1" dirty="0" smtClean="0"/>
              <a:t>Unfreeze</a:t>
            </a:r>
            <a:r>
              <a:rPr lang="en-US" sz="1400" dirty="0" smtClean="0"/>
              <a:t/>
            </a:r>
            <a:br>
              <a:rPr lang="en-US" sz="1400" dirty="0" smtClean="0"/>
            </a:br>
            <a:r>
              <a:rPr lang="en-US" sz="1400" dirty="0" smtClean="0"/>
              <a:t>This </a:t>
            </a:r>
            <a:r>
              <a:rPr lang="en-US" sz="1400" dirty="0"/>
              <a:t>first stage of change involves preparing the </a:t>
            </a:r>
            <a:r>
              <a:rPr lang="en-US" sz="1400" dirty="0" smtClean="0"/>
              <a:t>business to </a:t>
            </a:r>
            <a:r>
              <a:rPr lang="en-US" sz="1400" dirty="0"/>
              <a:t>accept that change is necessary, which involves break down the existing status quo before you can build up a new way of operating.</a:t>
            </a:r>
          </a:p>
          <a:p>
            <a:pPr marL="285750" indent="-285750">
              <a:buClr>
                <a:srgbClr val="C00000"/>
              </a:buClr>
              <a:buFont typeface="Wingdings 3" panose="05040102010807070707" pitchFamily="18" charset="2"/>
              <a:buChar char=""/>
            </a:pPr>
            <a:r>
              <a:rPr lang="en-US" sz="1400" dirty="0" smtClean="0"/>
              <a:t>Key </a:t>
            </a:r>
            <a:r>
              <a:rPr lang="en-US" sz="1400" dirty="0"/>
              <a:t>to this is developing a compelling message showing why the existing way of doing things cannot </a:t>
            </a:r>
            <a:r>
              <a:rPr lang="en-US" sz="1400" dirty="0" smtClean="0"/>
              <a:t>continue such as declining </a:t>
            </a:r>
            <a:r>
              <a:rPr lang="en-US" sz="1400" dirty="0"/>
              <a:t>sales figures, poor financial results, worrying customer satisfaction surveys, or suchlike. These show that things have to change in a way that everyone can understand.</a:t>
            </a:r>
          </a:p>
          <a:p>
            <a:pPr marL="285750" indent="-285750">
              <a:buClr>
                <a:srgbClr val="C00000"/>
              </a:buClr>
              <a:buFont typeface="Wingdings 3" panose="05040102010807070707" pitchFamily="18" charset="2"/>
              <a:buChar char=""/>
            </a:pPr>
            <a:r>
              <a:rPr lang="en-US" sz="1400" dirty="0" smtClean="0"/>
              <a:t>To </a:t>
            </a:r>
            <a:r>
              <a:rPr lang="en-US" sz="1400" dirty="0"/>
              <a:t>prepare the business </a:t>
            </a:r>
            <a:r>
              <a:rPr lang="en-US" sz="1400" dirty="0" smtClean="0"/>
              <a:t>successfully</a:t>
            </a:r>
            <a:r>
              <a:rPr lang="en-US" sz="1400" dirty="0"/>
              <a:t>, you need to start at its core – you need to challenge the beliefs, values, attitudes, and behaviors that currently define it. </a:t>
            </a:r>
          </a:p>
          <a:p>
            <a:pPr marL="285750" indent="-285750">
              <a:buClr>
                <a:srgbClr val="C00000"/>
              </a:buClr>
              <a:buFont typeface="Wingdings 3" panose="05040102010807070707" pitchFamily="18" charset="2"/>
              <a:buChar char=""/>
            </a:pPr>
            <a:r>
              <a:rPr lang="en-US" sz="1400" dirty="0" smtClean="0"/>
              <a:t>By </a:t>
            </a:r>
            <a:r>
              <a:rPr lang="en-US" sz="1400" dirty="0"/>
              <a:t>forcing the business </a:t>
            </a:r>
            <a:r>
              <a:rPr lang="en-US" sz="1400" dirty="0" smtClean="0"/>
              <a:t>to </a:t>
            </a:r>
            <a:r>
              <a:rPr lang="en-US" sz="1400" dirty="0"/>
              <a:t>re-examine its core, you effectively create a (controlled) crisis, which in turn can build a strong motivation to seek out a new equilibrium</a:t>
            </a:r>
            <a:r>
              <a:rPr lang="en-US" sz="1400" dirty="0" smtClean="0"/>
              <a:t>.</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2.3 – Theories of Change Management – Lewin’s</a:t>
            </a:r>
            <a:endParaRPr lang="en-US" sz="3200" dirty="0"/>
          </a:p>
        </p:txBody>
      </p:sp>
      <p:pic>
        <p:nvPicPr>
          <p:cNvPr id="11" name="Lewin’s change management the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164288" y="1079401"/>
            <a:ext cx="1631504" cy="917721"/>
          </a:xfrm>
          <a:prstGeom prst="rect">
            <a:avLst/>
          </a:prstGeom>
        </p:spPr>
      </p:pic>
      <p:pic>
        <p:nvPicPr>
          <p:cNvPr id="12" name="Lewin's Change Model Ex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164288" y="2617167"/>
            <a:ext cx="1631504" cy="1223628"/>
          </a:xfrm>
          <a:prstGeom prst="rect">
            <a:avLst/>
          </a:prstGeom>
        </p:spPr>
      </p:pic>
      <p:sp>
        <p:nvSpPr>
          <p:cNvPr id="13" name="TextBox 12">
            <a:hlinkClick r:id="rId9" action="ppaction://hlinkfile"/>
          </p:cNvPr>
          <p:cNvSpPr txBox="1"/>
          <p:nvPr/>
        </p:nvSpPr>
        <p:spPr>
          <a:xfrm>
            <a:off x="7524328"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sp>
        <p:nvSpPr>
          <p:cNvPr id="15" name="TextBox 14">
            <a:hlinkClick r:id="rId10" action="ppaction://hlinkfile"/>
          </p:cNvPr>
          <p:cNvSpPr txBox="1"/>
          <p:nvPr/>
        </p:nvSpPr>
        <p:spPr>
          <a:xfrm>
            <a:off x="7474132" y="3985319"/>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GB" sz="1400" dirty="0" smtClean="0"/>
              <a:t>Click Here</a:t>
            </a:r>
            <a:endParaRPr lang="en-GB" sz="1400" dirty="0"/>
          </a:p>
        </p:txBody>
      </p:sp>
      <p:pic>
        <p:nvPicPr>
          <p:cNvPr id="16" name="Picture 2" descr="Image result for Lewin’s change management theory"/>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459" t="21842" r="3822" b="17679"/>
          <a:stretch/>
        </p:blipFill>
        <p:spPr bwMode="auto">
          <a:xfrm>
            <a:off x="7164286" y="4460840"/>
            <a:ext cx="1631505" cy="76836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result for Lewin’s change management theor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64286" y="5354122"/>
            <a:ext cx="1631505" cy="1243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42211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seq concurrent="1" nextAc="seek">
              <p:cTn id="7" restart="whenNotActive" fill="hold" evtFilter="cancelBubble" nodeType="interactiveSeq">
                <p:stCondLst>
                  <p:cond evt="onClick" delay="0">
                    <p:tgtEl>
                      <p:spTgt spid="1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2"/>
                                        </p:tgtEl>
                                      </p:cBhvr>
                                    </p:cmd>
                                  </p:childTnLst>
                                </p:cTn>
                              </p:par>
                            </p:childTnLst>
                          </p:cTn>
                        </p:par>
                      </p:childTnLst>
                    </p:cTn>
                  </p:par>
                </p:childTnLst>
              </p:cTn>
              <p:nextCondLst>
                <p:cond evt="onClick" delay="0">
                  <p:tgtEl>
                    <p:spTgt spid="12"/>
                  </p:tgtEl>
                </p:cond>
              </p:nextCondLst>
            </p:seq>
            <p:video>
              <p:cMediaNode vol="80000">
                <p:cTn id="12" fill="hold" display="0">
                  <p:stCondLst>
                    <p:cond delay="indefinite"/>
                  </p:stCondLst>
                </p:cTn>
                <p:tgtEl>
                  <p:spTgt spid="11"/>
                </p:tgtEl>
              </p:cMediaNode>
            </p:video>
            <p:video>
              <p:cMediaNode vol="80000">
                <p:cTn id="13" fill="hold" display="0">
                  <p:stCondLst>
                    <p:cond delay="indefinite"/>
                  </p:stCondLst>
                </p:cTn>
                <p:tgtEl>
                  <p:spTgt spid="1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6900861" cy="590931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1400" b="1" dirty="0" smtClean="0"/>
              <a:t>Change</a:t>
            </a:r>
            <a:br>
              <a:rPr lang="en-US" sz="1400" b="1" dirty="0" smtClean="0"/>
            </a:br>
            <a:r>
              <a:rPr lang="en-US" sz="1400" dirty="0" smtClean="0"/>
              <a:t>After the uncertainty created in the unfreeze stage, the change stage is where people begin to resolve their uncertainty and look for new ways to do things. People start to believe and act in ways that support the new direction.</a:t>
            </a:r>
            <a:endParaRPr lang="en-US" sz="1400" dirty="0"/>
          </a:p>
          <a:p>
            <a:pPr marL="285750" indent="-285750">
              <a:buClr>
                <a:srgbClr val="C00000"/>
              </a:buClr>
              <a:buFont typeface="Wingdings 3" panose="05040102010807070707" pitchFamily="18" charset="2"/>
              <a:buChar char=""/>
            </a:pPr>
            <a:r>
              <a:rPr lang="en-US" sz="1400" dirty="0"/>
              <a:t>The transition from unfreeze to change does not happen overnight: People take time to embrace the new direction and participate proactively in the change. </a:t>
            </a:r>
            <a:endParaRPr lang="en-US" sz="1400" dirty="0" smtClean="0"/>
          </a:p>
          <a:p>
            <a:pPr marL="285750" indent="-285750">
              <a:buClr>
                <a:srgbClr val="C00000"/>
              </a:buClr>
              <a:buFont typeface="Wingdings 3" panose="05040102010807070707" pitchFamily="18" charset="2"/>
              <a:buChar char=""/>
            </a:pPr>
            <a:r>
              <a:rPr lang="en-US" sz="1400" dirty="0" smtClean="0"/>
              <a:t>In </a:t>
            </a:r>
            <a:r>
              <a:rPr lang="en-US" sz="1400" dirty="0"/>
              <a:t>order to accept the change and contribute to making it successful, people need to understand how it will benefit them. Not everyone will fall in line just because the change is necessary and will benefit the company. This is a common assumption and a pitfall that should be </a:t>
            </a:r>
            <a:r>
              <a:rPr lang="en-US" sz="1400" dirty="0" smtClean="0"/>
              <a:t>avoided.</a:t>
            </a:r>
          </a:p>
          <a:p>
            <a:pPr marL="285750" indent="-285750">
              <a:buClr>
                <a:srgbClr val="C00000"/>
              </a:buClr>
              <a:buFont typeface="Wingdings 3" panose="05040102010807070707" pitchFamily="18" charset="2"/>
              <a:buChar char=""/>
            </a:pPr>
            <a:r>
              <a:rPr lang="en-US" sz="1400" b="1" dirty="0" smtClean="0"/>
              <a:t>Refreeze</a:t>
            </a:r>
            <a:br>
              <a:rPr lang="en-US" sz="1400" b="1" dirty="0" smtClean="0"/>
            </a:br>
            <a:r>
              <a:rPr lang="en-US" sz="1400" dirty="0" smtClean="0"/>
              <a:t>When </a:t>
            </a:r>
            <a:r>
              <a:rPr lang="en-US" sz="1400" dirty="0"/>
              <a:t>the changes are taking shape and people have embraced the new ways of working, the business </a:t>
            </a:r>
            <a:r>
              <a:rPr lang="en-US" sz="1400" dirty="0" smtClean="0"/>
              <a:t>is </a:t>
            </a:r>
            <a:r>
              <a:rPr lang="en-US" sz="1400" dirty="0"/>
              <a:t>ready to refreeze. The outward signs of the refreeze are a stable </a:t>
            </a:r>
            <a:r>
              <a:rPr lang="en-US" sz="1400" dirty="0" smtClean="0"/>
              <a:t>organisation </a:t>
            </a:r>
            <a:r>
              <a:rPr lang="en-US" sz="1400" dirty="0"/>
              <a:t>chart, consistent job descriptions, </a:t>
            </a:r>
            <a:r>
              <a:rPr lang="en-US" sz="1400" dirty="0" smtClean="0"/>
              <a:t>etc.</a:t>
            </a:r>
          </a:p>
          <a:p>
            <a:pPr marL="285750" indent="-285750">
              <a:buClr>
                <a:srgbClr val="C00000"/>
              </a:buClr>
              <a:buFont typeface="Wingdings 3" panose="05040102010807070707" pitchFamily="18" charset="2"/>
              <a:buChar char=""/>
            </a:pPr>
            <a:r>
              <a:rPr lang="en-US" sz="1400" dirty="0" smtClean="0"/>
              <a:t>The </a:t>
            </a:r>
            <a:r>
              <a:rPr lang="en-US" sz="1400" dirty="0"/>
              <a:t>refreeze stage also needs to help people and the business </a:t>
            </a:r>
            <a:r>
              <a:rPr lang="en-US" sz="1400" dirty="0" err="1" smtClean="0"/>
              <a:t>internalise</a:t>
            </a:r>
            <a:r>
              <a:rPr lang="en-US" sz="1400" dirty="0" smtClean="0"/>
              <a:t> </a:t>
            </a:r>
            <a:r>
              <a:rPr lang="en-US" sz="1400" dirty="0"/>
              <a:t>or </a:t>
            </a:r>
            <a:r>
              <a:rPr lang="en-US" sz="1400" dirty="0" err="1" smtClean="0"/>
              <a:t>institutionalise</a:t>
            </a:r>
            <a:r>
              <a:rPr lang="en-US" sz="1400" dirty="0" smtClean="0"/>
              <a:t> </a:t>
            </a:r>
            <a:r>
              <a:rPr lang="en-US" sz="1400" dirty="0"/>
              <a:t>the </a:t>
            </a:r>
            <a:r>
              <a:rPr lang="en-US" sz="1400" dirty="0" smtClean="0"/>
              <a:t>changes, </a:t>
            </a:r>
            <a:r>
              <a:rPr lang="en-US" sz="1400" dirty="0"/>
              <a:t>making sure that the changes are used all the time, and </a:t>
            </a:r>
            <a:r>
              <a:rPr lang="en-US" sz="1400" dirty="0" smtClean="0"/>
              <a:t>incorporated </a:t>
            </a:r>
            <a:r>
              <a:rPr lang="en-US" sz="1400" dirty="0"/>
              <a:t>into everyday business. With a new sense of stability, employees feel confident and comfortable with the new ways of working</a:t>
            </a:r>
            <a:r>
              <a:rPr lang="en-US" sz="1400" dirty="0" smtClean="0"/>
              <a:t>.</a:t>
            </a:r>
          </a:p>
          <a:p>
            <a:r>
              <a:rPr lang="en-US" sz="1400" b="1" dirty="0" smtClean="0">
                <a:solidFill>
                  <a:srgbClr val="FF0000"/>
                </a:solidFill>
              </a:rPr>
              <a:t>2.3 </a:t>
            </a:r>
            <a:r>
              <a:rPr lang="en-US" sz="1400" b="1" dirty="0">
                <a:solidFill>
                  <a:srgbClr val="FF0000"/>
                </a:solidFill>
              </a:rPr>
              <a:t>– Task </a:t>
            </a:r>
            <a:r>
              <a:rPr lang="en-US" sz="1400" b="1" dirty="0" smtClean="0">
                <a:solidFill>
                  <a:srgbClr val="FF0000"/>
                </a:solidFill>
              </a:rPr>
              <a:t>05 </a:t>
            </a:r>
            <a:r>
              <a:rPr lang="en-US" sz="1400" b="1" dirty="0">
                <a:solidFill>
                  <a:srgbClr val="FF0000"/>
                </a:solidFill>
              </a:rPr>
              <a:t>– </a:t>
            </a:r>
            <a:r>
              <a:rPr lang="en-US" sz="1400" dirty="0">
                <a:solidFill>
                  <a:srgbClr val="FF0000"/>
                </a:solidFill>
              </a:rPr>
              <a:t>Explain </a:t>
            </a:r>
            <a:r>
              <a:rPr lang="en-US" sz="1400" b="1" dirty="0">
                <a:solidFill>
                  <a:srgbClr val="FF0000"/>
                </a:solidFill>
              </a:rPr>
              <a:t>Lewin’s change management theory</a:t>
            </a:r>
            <a:r>
              <a:rPr lang="en-US" sz="1400" dirty="0" smtClean="0">
                <a:solidFill>
                  <a:srgbClr val="FF0000"/>
                </a:solidFill>
              </a:rPr>
              <a:t>, </a:t>
            </a:r>
            <a:r>
              <a:rPr lang="en-US" sz="1400" dirty="0">
                <a:solidFill>
                  <a:srgbClr val="FF0000"/>
                </a:solidFill>
              </a:rPr>
              <a:t>outlining each of the factors and their interconnectivity to a business change model</a:t>
            </a:r>
            <a:r>
              <a:rPr lang="en-US" sz="1400" dirty="0" smtClean="0">
                <a:solidFill>
                  <a:srgbClr val="FF0000"/>
                </a:solidFill>
              </a:rPr>
              <a:t>.</a:t>
            </a:r>
            <a:endParaRPr lang="en-US" sz="1400" dirty="0">
              <a:solidFill>
                <a:srgbClr val="FF0000"/>
              </a:solidFill>
            </a:endParaRPr>
          </a:p>
          <a:p>
            <a:r>
              <a:rPr lang="en-US" sz="1400" b="1" dirty="0" smtClean="0">
                <a:solidFill>
                  <a:srgbClr val="FF0000"/>
                </a:solidFill>
              </a:rPr>
              <a:t>2.3 </a:t>
            </a:r>
            <a:r>
              <a:rPr lang="en-US" sz="1400" b="1" dirty="0">
                <a:solidFill>
                  <a:srgbClr val="FF0000"/>
                </a:solidFill>
              </a:rPr>
              <a:t>– Task </a:t>
            </a:r>
            <a:r>
              <a:rPr lang="en-US" sz="1400" b="1" dirty="0" smtClean="0">
                <a:solidFill>
                  <a:srgbClr val="FF0000"/>
                </a:solidFill>
              </a:rPr>
              <a:t>06 </a:t>
            </a:r>
            <a:r>
              <a:rPr lang="en-US" sz="1400" b="1" dirty="0">
                <a:solidFill>
                  <a:srgbClr val="FF0000"/>
                </a:solidFill>
              </a:rPr>
              <a:t>– </a:t>
            </a:r>
            <a:r>
              <a:rPr lang="en-US" sz="1400" dirty="0">
                <a:solidFill>
                  <a:srgbClr val="FF0000"/>
                </a:solidFill>
              </a:rPr>
              <a:t>Explain how </a:t>
            </a:r>
            <a:r>
              <a:rPr lang="en-US" sz="1400" b="1" dirty="0">
                <a:solidFill>
                  <a:srgbClr val="FF0000"/>
                </a:solidFill>
              </a:rPr>
              <a:t>Lewin’s change management </a:t>
            </a:r>
            <a:r>
              <a:rPr lang="en-US" sz="1400" b="1" dirty="0" smtClean="0">
                <a:solidFill>
                  <a:srgbClr val="FF0000"/>
                </a:solidFill>
              </a:rPr>
              <a:t>theory </a:t>
            </a:r>
            <a:r>
              <a:rPr lang="en-US" sz="1400" dirty="0" smtClean="0">
                <a:solidFill>
                  <a:srgbClr val="FF0000"/>
                </a:solidFill>
              </a:rPr>
              <a:t>could </a:t>
            </a:r>
            <a:r>
              <a:rPr lang="en-US" sz="1400" dirty="0">
                <a:solidFill>
                  <a:srgbClr val="FF0000"/>
                </a:solidFill>
              </a:rPr>
              <a:t>be used by include how change management theories can be used to plan for and implement change within Thursby Toys Ltd.</a:t>
            </a:r>
          </a:p>
          <a:p>
            <a:pPr>
              <a:buClr>
                <a:srgbClr val="C00000"/>
              </a:buClr>
            </a:pPr>
            <a:r>
              <a:rPr lang="en-US" sz="1400" b="1" dirty="0" smtClean="0">
                <a:solidFill>
                  <a:srgbClr val="FF0000"/>
                </a:solidFill>
              </a:rPr>
              <a:t>2.3 – Task 07 </a:t>
            </a:r>
            <a:r>
              <a:rPr lang="en-US" sz="1400" dirty="0" smtClean="0">
                <a:solidFill>
                  <a:srgbClr val="FF0000"/>
                </a:solidFill>
              </a:rPr>
              <a:t>– Based on the three theories, create a report describing which one would be most appropriate for Thursby toys and justify your answer with product, personnel and feedback examples from the scenario.</a:t>
            </a:r>
            <a:endParaRPr lang="en-US" sz="14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200" dirty="0" smtClean="0"/>
              <a:t>2.3 – Theories of Change Management – Lewin’s</a:t>
            </a:r>
            <a:endParaRPr lang="en-US" sz="3200" dirty="0"/>
          </a:p>
        </p:txBody>
      </p:sp>
      <p:pic>
        <p:nvPicPr>
          <p:cNvPr id="2" name="Lewin’s change management the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164288" y="1079401"/>
            <a:ext cx="1631504" cy="917721"/>
          </a:xfrm>
          <a:prstGeom prst="rect">
            <a:avLst/>
          </a:prstGeom>
        </p:spPr>
      </p:pic>
      <p:pic>
        <p:nvPicPr>
          <p:cNvPr id="3" name="Lewin's Change Model Exampl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7164288" y="2617167"/>
            <a:ext cx="1631504" cy="1223628"/>
          </a:xfrm>
          <a:prstGeom prst="rect">
            <a:avLst/>
          </a:prstGeom>
        </p:spPr>
      </p:pic>
      <p:sp>
        <p:nvSpPr>
          <p:cNvPr id="9" name="TextBox 8">
            <a:hlinkClick r:id="rId9" action="ppaction://hlinkfile"/>
          </p:cNvPr>
          <p:cNvSpPr txBox="1"/>
          <p:nvPr/>
        </p:nvSpPr>
        <p:spPr>
          <a:xfrm>
            <a:off x="7524328" y="2132856"/>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1400" dirty="0" smtClean="0"/>
              <a:t>Click Here</a:t>
            </a:r>
            <a:endParaRPr lang="en-GB" sz="1400" dirty="0"/>
          </a:p>
        </p:txBody>
      </p:sp>
      <p:sp>
        <p:nvSpPr>
          <p:cNvPr id="10" name="TextBox 9">
            <a:hlinkClick r:id="rId10" action="ppaction://hlinkfile"/>
          </p:cNvPr>
          <p:cNvSpPr txBox="1"/>
          <p:nvPr/>
        </p:nvSpPr>
        <p:spPr>
          <a:xfrm>
            <a:off x="7474132" y="3985319"/>
            <a:ext cx="1011815" cy="30777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GB" sz="1400" dirty="0" smtClean="0"/>
              <a:t>Click Here</a:t>
            </a:r>
            <a:endParaRPr lang="en-GB" sz="1400" dirty="0"/>
          </a:p>
        </p:txBody>
      </p:sp>
      <p:pic>
        <p:nvPicPr>
          <p:cNvPr id="7170" name="Picture 2" descr="Image result for Lewin’s change management theory"/>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459" t="21842" r="3822" b="17679"/>
          <a:stretch/>
        </p:blipFill>
        <p:spPr bwMode="auto">
          <a:xfrm>
            <a:off x="7164286" y="4460840"/>
            <a:ext cx="1631505" cy="76836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Lewin’s change management theory"/>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64286" y="5354122"/>
            <a:ext cx="1631505" cy="12432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4765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5632311"/>
          </a:xfrm>
          <a:prstGeom prst="rect">
            <a:avLst/>
          </a:prstGeom>
        </p:spPr>
        <p:txBody>
          <a:bodyPr wrap="square">
            <a:spAutoFit/>
          </a:bodyPr>
          <a:lstStyle/>
          <a:p>
            <a:r>
              <a:rPr lang="en-US" sz="2000" b="1" dirty="0">
                <a:solidFill>
                  <a:srgbClr val="FF0000"/>
                </a:solidFill>
              </a:rPr>
              <a:t>2.1 – Task 01 – </a:t>
            </a:r>
            <a:r>
              <a:rPr lang="en-US" sz="2000" dirty="0">
                <a:solidFill>
                  <a:srgbClr val="FF0000"/>
                </a:solidFill>
              </a:rPr>
              <a:t>Explain McKinsey’s 7S model, outlining each of the factors and their interconnectivity to a business change model..</a:t>
            </a:r>
          </a:p>
          <a:p>
            <a:r>
              <a:rPr lang="en-US" sz="2000" b="1" dirty="0">
                <a:solidFill>
                  <a:srgbClr val="FF0000"/>
                </a:solidFill>
              </a:rPr>
              <a:t>2.1 – Task 02 – </a:t>
            </a:r>
            <a:r>
              <a:rPr lang="en-US" sz="2000" dirty="0">
                <a:solidFill>
                  <a:srgbClr val="FF0000"/>
                </a:solidFill>
              </a:rPr>
              <a:t>Explain how McKinsey’s 7S model could be used by include how change management theories can be used to plan for and implement change within Thursby Toys Ltd.</a:t>
            </a:r>
          </a:p>
          <a:p>
            <a:r>
              <a:rPr lang="en-US" sz="2000" b="1" dirty="0" smtClean="0">
                <a:solidFill>
                  <a:srgbClr val="FF0000"/>
                </a:solidFill>
              </a:rPr>
              <a:t>2.2 </a:t>
            </a:r>
            <a:r>
              <a:rPr lang="en-US" sz="2000" b="1" dirty="0">
                <a:solidFill>
                  <a:srgbClr val="FF0000"/>
                </a:solidFill>
              </a:rPr>
              <a:t>– Task 03 – </a:t>
            </a:r>
            <a:r>
              <a:rPr lang="en-US" sz="2000" dirty="0">
                <a:solidFill>
                  <a:srgbClr val="FF0000"/>
                </a:solidFill>
              </a:rPr>
              <a:t>Explain </a:t>
            </a:r>
            <a:r>
              <a:rPr lang="en-US" sz="2000" b="1" dirty="0">
                <a:solidFill>
                  <a:srgbClr val="FF0000"/>
                </a:solidFill>
              </a:rPr>
              <a:t>Kotter’s 8 step</a:t>
            </a:r>
            <a:r>
              <a:rPr lang="en-US" sz="2000" dirty="0">
                <a:solidFill>
                  <a:srgbClr val="FF0000"/>
                </a:solidFill>
              </a:rPr>
              <a:t> model, outlining each of the factors and their interconnectivity to a business change model..</a:t>
            </a:r>
          </a:p>
          <a:p>
            <a:r>
              <a:rPr lang="en-US" sz="2000" b="1" dirty="0">
                <a:solidFill>
                  <a:srgbClr val="FF0000"/>
                </a:solidFill>
              </a:rPr>
              <a:t>2.2 – Task 04 – </a:t>
            </a:r>
            <a:r>
              <a:rPr lang="en-US" sz="2000" dirty="0">
                <a:solidFill>
                  <a:srgbClr val="FF0000"/>
                </a:solidFill>
              </a:rPr>
              <a:t>Explain how </a:t>
            </a:r>
            <a:r>
              <a:rPr lang="en-US" sz="2000" b="1" dirty="0">
                <a:solidFill>
                  <a:srgbClr val="FF0000"/>
                </a:solidFill>
              </a:rPr>
              <a:t>Kotter’s 8 step</a:t>
            </a:r>
            <a:r>
              <a:rPr lang="en-US" sz="2000" dirty="0">
                <a:solidFill>
                  <a:srgbClr val="FF0000"/>
                </a:solidFill>
              </a:rPr>
              <a:t> model could be used by include how change management theories can be used to plan for and implement change within Thursby Toys Ltd.</a:t>
            </a:r>
          </a:p>
          <a:p>
            <a:r>
              <a:rPr lang="en-US" sz="2000" b="1" dirty="0" smtClean="0">
                <a:solidFill>
                  <a:srgbClr val="FF0000"/>
                </a:solidFill>
              </a:rPr>
              <a:t>2.3 </a:t>
            </a:r>
            <a:r>
              <a:rPr lang="en-US" sz="2000" b="1" dirty="0">
                <a:solidFill>
                  <a:srgbClr val="FF0000"/>
                </a:solidFill>
              </a:rPr>
              <a:t>– Task </a:t>
            </a:r>
            <a:r>
              <a:rPr lang="en-US" sz="2000" b="1" dirty="0" smtClean="0">
                <a:solidFill>
                  <a:srgbClr val="FF0000"/>
                </a:solidFill>
              </a:rPr>
              <a:t>05 </a:t>
            </a:r>
            <a:r>
              <a:rPr lang="en-US" sz="2000" b="1" dirty="0">
                <a:solidFill>
                  <a:srgbClr val="FF0000"/>
                </a:solidFill>
              </a:rPr>
              <a:t>– </a:t>
            </a:r>
            <a:r>
              <a:rPr lang="en-US" sz="2000" dirty="0">
                <a:solidFill>
                  <a:srgbClr val="FF0000"/>
                </a:solidFill>
              </a:rPr>
              <a:t>Explain </a:t>
            </a:r>
            <a:r>
              <a:rPr lang="en-US" sz="2000" b="1" dirty="0">
                <a:solidFill>
                  <a:srgbClr val="FF0000"/>
                </a:solidFill>
              </a:rPr>
              <a:t>Lewin’s change management theory</a:t>
            </a:r>
            <a:r>
              <a:rPr lang="en-US" sz="2000" dirty="0" smtClean="0">
                <a:solidFill>
                  <a:srgbClr val="FF0000"/>
                </a:solidFill>
              </a:rPr>
              <a:t>, </a:t>
            </a:r>
            <a:r>
              <a:rPr lang="en-US" sz="2000" dirty="0">
                <a:solidFill>
                  <a:srgbClr val="FF0000"/>
                </a:solidFill>
              </a:rPr>
              <a:t>outlining each of the factors and their interconnectivity to a business change model</a:t>
            </a:r>
            <a:r>
              <a:rPr lang="en-US" sz="2000" dirty="0" smtClean="0">
                <a:solidFill>
                  <a:srgbClr val="FF0000"/>
                </a:solidFill>
              </a:rPr>
              <a:t>.</a:t>
            </a:r>
            <a:endParaRPr lang="en-US" sz="2000" dirty="0">
              <a:solidFill>
                <a:srgbClr val="FF0000"/>
              </a:solidFill>
            </a:endParaRPr>
          </a:p>
          <a:p>
            <a:r>
              <a:rPr lang="en-US" sz="2000" b="1" dirty="0" smtClean="0">
                <a:solidFill>
                  <a:srgbClr val="FF0000"/>
                </a:solidFill>
              </a:rPr>
              <a:t>2.3 </a:t>
            </a:r>
            <a:r>
              <a:rPr lang="en-US" sz="2000" b="1" dirty="0">
                <a:solidFill>
                  <a:srgbClr val="FF0000"/>
                </a:solidFill>
              </a:rPr>
              <a:t>– Task </a:t>
            </a:r>
            <a:r>
              <a:rPr lang="en-US" sz="2000" b="1" dirty="0" smtClean="0">
                <a:solidFill>
                  <a:srgbClr val="FF0000"/>
                </a:solidFill>
              </a:rPr>
              <a:t>06 </a:t>
            </a:r>
            <a:r>
              <a:rPr lang="en-US" sz="2000" b="1" dirty="0">
                <a:solidFill>
                  <a:srgbClr val="FF0000"/>
                </a:solidFill>
              </a:rPr>
              <a:t>– </a:t>
            </a:r>
            <a:r>
              <a:rPr lang="en-US" sz="2000" dirty="0">
                <a:solidFill>
                  <a:srgbClr val="FF0000"/>
                </a:solidFill>
              </a:rPr>
              <a:t>Explain how </a:t>
            </a:r>
            <a:r>
              <a:rPr lang="en-US" sz="2000" b="1" dirty="0">
                <a:solidFill>
                  <a:srgbClr val="FF0000"/>
                </a:solidFill>
              </a:rPr>
              <a:t>Lewin’s change management </a:t>
            </a:r>
            <a:r>
              <a:rPr lang="en-US" sz="2000" b="1" dirty="0" smtClean="0">
                <a:solidFill>
                  <a:srgbClr val="FF0000"/>
                </a:solidFill>
              </a:rPr>
              <a:t>theory </a:t>
            </a:r>
            <a:r>
              <a:rPr lang="en-US" sz="2000" dirty="0" smtClean="0">
                <a:solidFill>
                  <a:srgbClr val="FF0000"/>
                </a:solidFill>
              </a:rPr>
              <a:t>could </a:t>
            </a:r>
            <a:r>
              <a:rPr lang="en-US" sz="2000" dirty="0">
                <a:solidFill>
                  <a:srgbClr val="FF0000"/>
                </a:solidFill>
              </a:rPr>
              <a:t>be used by include how change management theories can be used to plan for and implement change within Thursby Toys Ltd.</a:t>
            </a:r>
          </a:p>
          <a:p>
            <a:pPr>
              <a:buClr>
                <a:srgbClr val="C00000"/>
              </a:buClr>
            </a:pPr>
            <a:r>
              <a:rPr lang="en-US" sz="2000" b="1" dirty="0" smtClean="0">
                <a:solidFill>
                  <a:srgbClr val="FF0000"/>
                </a:solidFill>
              </a:rPr>
              <a:t>2.3 – Task 07 </a:t>
            </a:r>
            <a:r>
              <a:rPr lang="en-US" sz="2000" dirty="0" smtClean="0">
                <a:solidFill>
                  <a:srgbClr val="FF0000"/>
                </a:solidFill>
              </a:rPr>
              <a:t>– Based on the three theories, create a report describing which one would be most appropriate for Thursby toys and justify your answer with product, personnel and feedback examples from the scenario.</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3600" dirty="0" smtClean="0"/>
              <a:t>2 – Assessment Tasks</a:t>
            </a:r>
            <a:endParaRPr lang="en-US" sz="3600" dirty="0"/>
          </a:p>
        </p:txBody>
      </p:sp>
    </p:spTree>
    <p:extLst>
      <p:ext uri="{BB962C8B-B14F-4D97-AF65-F5344CB8AC3E}">
        <p14:creationId xmlns:p14="http://schemas.microsoft.com/office/powerpoint/2010/main" val="204847596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09255"/>
          </a:xfrm>
          <a:prstGeom prst="rect">
            <a:avLst/>
          </a:prstGeom>
        </p:spPr>
        <p:txBody>
          <a:bodyPr wrap="square">
            <a:spAutoFit/>
          </a:bodyPr>
          <a:lstStyle/>
          <a:p>
            <a:pPr marL="469900" indent="-457200">
              <a:spcAft>
                <a:spcPts val="600"/>
              </a:spcAft>
              <a:buFont typeface="+mj-lt"/>
              <a:buAutoNum type="alphaLcParenR" startAt="3"/>
              <a:tabLst>
                <a:tab pos="8348663" algn="r"/>
              </a:tabLst>
            </a:pPr>
            <a:r>
              <a:rPr lang="en-US" sz="2000" dirty="0">
                <a:solidFill>
                  <a:srgbClr val="FF0000"/>
                </a:solidFill>
              </a:rPr>
              <a:t>Produce a plan of action showing how </a:t>
            </a:r>
            <a:r>
              <a:rPr lang="en-US" sz="2000" dirty="0" err="1">
                <a:solidFill>
                  <a:srgbClr val="FF0000"/>
                </a:solidFill>
              </a:rPr>
              <a:t>Thursby</a:t>
            </a:r>
            <a:r>
              <a:rPr lang="en-US" sz="2000" dirty="0">
                <a:solidFill>
                  <a:srgbClr val="FF0000"/>
                </a:solidFill>
              </a:rPr>
              <a:t> Toys Ltd should manage the change of </a:t>
            </a:r>
            <a:r>
              <a:rPr lang="en-US" sz="2000" dirty="0" smtClean="0">
                <a:solidFill>
                  <a:srgbClr val="FF0000"/>
                </a:solidFill>
              </a:rPr>
              <a:t>location.</a:t>
            </a:r>
            <a:br>
              <a:rPr lang="en-US" sz="2000" dirty="0" smtClean="0">
                <a:solidFill>
                  <a:srgbClr val="FF0000"/>
                </a:solidFill>
              </a:rPr>
            </a:br>
            <a:r>
              <a:rPr lang="en-US" sz="2000" dirty="0" smtClean="0">
                <a:solidFill>
                  <a:srgbClr val="FF0000"/>
                </a:solidFill>
              </a:rPr>
              <a:t>Justify </a:t>
            </a:r>
            <a:r>
              <a:rPr lang="en-US" sz="2000" dirty="0">
                <a:solidFill>
                  <a:srgbClr val="FF0000"/>
                </a:solidFill>
              </a:rPr>
              <a:t>your plan of action, referring to theories of change management where appropriate. </a:t>
            </a:r>
            <a:r>
              <a:rPr lang="en-US" sz="2000" dirty="0" smtClean="0">
                <a:solidFill>
                  <a:srgbClr val="FF0000"/>
                </a:solidFill>
              </a:rPr>
              <a:t>	[</a:t>
            </a:r>
            <a:r>
              <a:rPr lang="en-US" sz="2000" dirty="0">
                <a:solidFill>
                  <a:srgbClr val="FF0000"/>
                </a:solidFill>
              </a:rPr>
              <a:t>16</a:t>
            </a:r>
            <a:r>
              <a:rPr lang="en-US" sz="2000" dirty="0" smtClean="0">
                <a:solidFill>
                  <a:srgbClr val="FF0000"/>
                </a:solidFill>
              </a:rPr>
              <a:t>]</a:t>
            </a:r>
          </a:p>
          <a:p>
            <a:pPr marL="12700">
              <a:spcAft>
                <a:spcPts val="600"/>
              </a:spcAft>
              <a:tabLst>
                <a:tab pos="8348663" algn="r"/>
              </a:tabLst>
            </a:pP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20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a:t>2</a:t>
            </a:r>
            <a:r>
              <a:rPr lang="en-US" sz="2800" dirty="0" smtClean="0"/>
              <a:t> – Exam Questions – June 2016</a:t>
            </a:r>
            <a:endParaRPr lang="en-US" sz="2800" dirty="0"/>
          </a:p>
        </p:txBody>
      </p:sp>
    </p:spTree>
    <p:extLst>
      <p:ext uri="{BB962C8B-B14F-4D97-AF65-F5344CB8AC3E}">
        <p14:creationId xmlns:p14="http://schemas.microsoft.com/office/powerpoint/2010/main" val="51817809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669280"/>
        </p:xfrm>
        <a:graphic>
          <a:graphicData uri="http://schemas.openxmlformats.org/drawingml/2006/table">
            <a:tbl>
              <a:tblPr firstRow="1" bandRow="1">
                <a:tableStyleId>{9D7B26C5-4107-4FEC-AEDC-1716B250A1EF}</a:tableStyleId>
              </a:tblPr>
              <a:tblGrid>
                <a:gridCol w="432048"/>
                <a:gridCol w="504056"/>
                <a:gridCol w="216024"/>
                <a:gridCol w="4680520"/>
                <a:gridCol w="504056"/>
                <a:gridCol w="2088231"/>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Marks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Guidance</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Use levels of response criteria. </a:t>
                      </a:r>
                    </a:p>
                    <a:p>
                      <a:r>
                        <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rPr>
                        <a:t>Responses include: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consult with key stakeholders e.g. shareholders, managers, employees, customers, suppliers, landlord of retail park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set clear aims and objectives for the change e.g. timing and stages, departmental targets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identify resource requirements e.g. IT, skills gaps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present plans to stakeholders e.g. two way communication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evaluate stakeholder feedback e.g. respond to fears and concerns </a:t>
                      </a:r>
                    </a:p>
                    <a:p>
                      <a:pPr marL="285750" indent="-285750">
                        <a:buFont typeface="Arial" panose="020B0604020202020204" pitchFamily="34" charset="0"/>
                        <a:buChar char="•"/>
                      </a:pPr>
                      <a:r>
                        <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rPr>
                        <a:t>assign a project group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appoint project champions/change leaders e.g. among sales staff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pro-active versus reactive approach to change </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communicate the plan, vision and urgency for change </a:t>
                      </a:r>
                    </a:p>
                    <a:p>
                      <a:pPr marL="285750" indent="-285750">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engage in dialogue with stakeholders through discussions and formal meetings to ensure smooth delivery of change and gain stakeholder buy-in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500" dirty="0" smtClean="0">
                          <a:latin typeface="Arial" panose="020B0604020202020204" pitchFamily="34" charset="0"/>
                          <a:cs typeface="Arial" panose="020B060402020202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1 (1 – 4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identifies issues to be included in a change management plan of action for a business.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This question includes one embedded mark for applying knowledge from Unit 1 LO5 Understand the relationship between businesses and stakeholders </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and </a:t>
                      </a:r>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one embedded mark for applying knowledge from Unit 1 LO7 Understand why businesses plan.</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0023883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491480"/>
        </p:xfrm>
        <a:graphic>
          <a:graphicData uri="http://schemas.openxmlformats.org/drawingml/2006/table">
            <a:tbl>
              <a:tblPr firstRow="1" bandRow="1">
                <a:tableStyleId>{9D7B26C5-4107-4FEC-AEDC-1716B250A1EF}</a:tableStyleId>
              </a:tblPr>
              <a:tblGrid>
                <a:gridCol w="288032"/>
                <a:gridCol w="432048"/>
                <a:gridCol w="288032"/>
                <a:gridCol w="4680520"/>
                <a:gridCol w="792088"/>
                <a:gridCol w="1944215"/>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Marks</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Guidance</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effective leadership – ensure managers have the right skills and competencies to manage change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develop strategies to fill knowledge/skills gaps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monitor progress against the plan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sell the positive benefits of change e.g. to managers, to sales staff, to customers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manage employee expectations e.g. pay rise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invest in training initiatives e.g. sales staff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gain commitment from team members e.g. meeting attendees, managers, sales staff, marketing staff, human resource staff, business support services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manage resistance to change through initiatives and dialogue e.g. transitional travel allowance, working hours, flexibility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ensure departmental co-ordination e.g. a new marketing campaign requires co-ordination between marketing, finance and purchasing and the sales floor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show top down commitment to staff and customers, not just to profits and returns </a:t>
                      </a:r>
                    </a:p>
                    <a:p>
                      <a:pPr marL="173038" indent="-173038">
                        <a:buFont typeface="Arial" panose="020B0604020202020204" pitchFamily="34" charset="0"/>
                        <a:buChar char="•"/>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mitigate negative publicity with proactive public relations</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Aft>
                          <a:spcPts val="300"/>
                        </a:spcAft>
                        <a:buFont typeface="Arial" panose="020B0604020202020204" pitchFamily="34" charset="0"/>
                        <a:buNone/>
                      </a:pPr>
                      <a:r>
                        <a:rPr lang="en-US" sz="1500" dirty="0" smtClean="0">
                          <a:latin typeface="Arial" panose="020B0604020202020204" pitchFamily="34" charset="0"/>
                          <a:cs typeface="Arial" panose="020B060402020202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500" b="1" i="0" u="none" strike="noStrike" kern="1200" baseline="0" dirty="0" smtClean="0">
                          <a:solidFill>
                            <a:schemeClr val="tx1"/>
                          </a:solidFill>
                          <a:latin typeface="Arial" panose="020B0604020202020204" pitchFamily="34" charset="0"/>
                          <a:ea typeface="+mn-ea"/>
                          <a:cs typeface="Arial" panose="020B0604020202020204" pitchFamily="34" charset="0"/>
                        </a:rPr>
                        <a:t>Levels of response </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4 (13 - 16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justifies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 </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using appropriate change management theories. </a:t>
                      </a: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3 (9 - 12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analyses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a:t>
                      </a:r>
                    </a:p>
                    <a:p>
                      <a:r>
                        <a:rPr kumimoji="0" lang="en-US" sz="1500" b="1" i="0" u="none" strike="noStrike" kern="1200" baseline="0" dirty="0" smtClean="0">
                          <a:solidFill>
                            <a:schemeClr val="tx1"/>
                          </a:solidFill>
                          <a:latin typeface="Arial" panose="020B0604020202020204" pitchFamily="34" charset="0"/>
                          <a:ea typeface="+mn-ea"/>
                          <a:cs typeface="Arial" panose="020B0604020202020204" pitchFamily="34" charset="0"/>
                        </a:rPr>
                        <a:t>Level 2 (5 – 8 marks) </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Candidate produces an appropriate plan of action for </a:t>
                      </a:r>
                      <a:r>
                        <a:rPr kumimoji="0" lang="en-US" sz="1500" b="0" i="1"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1" u="none" strike="noStrike" kern="1200" baseline="0" dirty="0" smtClean="0">
                          <a:solidFill>
                            <a:schemeClr val="tx1"/>
                          </a:solidFill>
                          <a:latin typeface="Arial" panose="020B0604020202020204" pitchFamily="34" charset="0"/>
                          <a:ea typeface="+mn-ea"/>
                          <a:cs typeface="Arial" panose="020B0604020202020204" pitchFamily="34" charset="0"/>
                        </a:rPr>
                        <a:t> Toys Ltd</a:t>
                      </a: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7210765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15 – Exam Questions – 2016 – </a:t>
            </a:r>
            <a:r>
              <a:rPr lang="en-US" sz="2800" dirty="0" err="1" smtClean="0"/>
              <a:t>Markscheme</a:t>
            </a:r>
            <a:r>
              <a:rPr lang="en-US" sz="2800" dirty="0" smtClean="0"/>
              <a:t> Answers</a:t>
            </a:r>
            <a:endParaRPr lang="en-US" sz="2800" dirty="0"/>
          </a:p>
        </p:txBody>
      </p:sp>
      <p:graphicFrame>
        <p:nvGraphicFramePr>
          <p:cNvPr id="2" name="Table 1"/>
          <p:cNvGraphicFramePr>
            <a:graphicFrameLocks noGrp="1"/>
          </p:cNvGraphicFramePr>
          <p:nvPr>
            <p:extLst/>
          </p:nvPr>
        </p:nvGraphicFramePr>
        <p:xfrm>
          <a:off x="323528" y="1124744"/>
          <a:ext cx="8424935" cy="5491480"/>
        </p:xfrm>
        <a:graphic>
          <a:graphicData uri="http://schemas.openxmlformats.org/drawingml/2006/table">
            <a:tbl>
              <a:tblPr firstRow="1" bandRow="1">
                <a:tableStyleId>{9D7B26C5-4107-4FEC-AEDC-1716B250A1EF}</a:tableStyleId>
              </a:tblPr>
              <a:tblGrid>
                <a:gridCol w="288032"/>
                <a:gridCol w="432048"/>
                <a:gridCol w="288032"/>
                <a:gridCol w="7416823"/>
              </a:tblGrid>
              <a:tr h="370840">
                <a:tc gridSpan="3">
                  <a:txBody>
                    <a:bodyPr/>
                    <a:lstStyle/>
                    <a:p>
                      <a:pPr algn="ctr"/>
                      <a:r>
                        <a:rPr lang="en-GB" sz="1500" dirty="0" smtClean="0">
                          <a:latin typeface="Arial" panose="020B0604020202020204" pitchFamily="34" charset="0"/>
                          <a:cs typeface="Arial" panose="020B0604020202020204" pitchFamily="34" charset="0"/>
                        </a:rPr>
                        <a:t>Question</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Arial" panose="020B0604020202020204" pitchFamily="34" charset="0"/>
                          <a:cs typeface="Arial" panose="020B0604020202020204" pitchFamily="34" charset="0"/>
                        </a:rPr>
                        <a:t>Answer</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spcAft>
                          <a:spcPts val="300"/>
                        </a:spcAft>
                      </a:pPr>
                      <a:r>
                        <a:rPr lang="en-GB" sz="1400" dirty="0" smtClean="0">
                          <a:latin typeface="Arial" panose="020B0604020202020204" pitchFamily="34" charset="0"/>
                          <a:cs typeface="Arial" panose="020B0604020202020204" pitchFamily="34" charset="0"/>
                        </a:rPr>
                        <a:t>1</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r>
                        <a:rPr lang="en-GB" sz="1500" dirty="0" smtClean="0">
                          <a:latin typeface="Arial" panose="020B0604020202020204" pitchFamily="34" charset="0"/>
                          <a:cs typeface="Arial" panose="020B0604020202020204" pitchFamily="34" charset="0"/>
                        </a:rPr>
                        <a:t>(c)</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300"/>
                        </a:spcAft>
                      </a:pP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Exemplar response:</a:t>
                      </a:r>
                    </a:p>
                    <a:p>
                      <a:pPr marL="0" indent="0">
                        <a:buFont typeface="Arial" panose="020B0604020202020204" pitchFamily="34" charset="0"/>
                        <a:buNone/>
                      </a:pPr>
                      <a:r>
                        <a:rPr kumimoji="0" lang="en-US" sz="1500" b="0" i="0" u="none" strike="noStrike" kern="1200" baseline="0" dirty="0" err="1" smtClean="0">
                          <a:solidFill>
                            <a:schemeClr val="tx1"/>
                          </a:solidFill>
                          <a:latin typeface="Arial" panose="020B0604020202020204" pitchFamily="34" charset="0"/>
                          <a:ea typeface="+mn-ea"/>
                          <a:cs typeface="Arial" panose="020B0604020202020204" pitchFamily="34" charset="0"/>
                        </a:rPr>
                        <a:t>Thursby</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Toys Ltd needs to communicate effectively with its key stakeholders, primarily its employees (L1). The employees need to understand the need for and urgency of the change (L2) so that they work towards, rather than sabotage, the vision (L3). The company needs to actively listen to the concerns of its employees (L1) in order to be able to respond to the feedback it receives (L2). The better it can do this, the lower the level of resistance from employees is likely to be (L3).</a:t>
                      </a:r>
                    </a:p>
                    <a:p>
                      <a:pPr marL="0" indent="0">
                        <a:buFont typeface="Arial" panose="020B0604020202020204" pitchFamily="34" charset="0"/>
                        <a:buNone/>
                      </a:pP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In addition the directors need to set clear objectives with intermediate milestones (L1) so that progress can be evaluated against the plan (L2). This will allow the company to take action quickly if progress falls behind schedule or goes off the plan (L3). Finally it may be necessary to appoint change champions (L1) to help encourage teamwork across the sales team who may have more reason than other staff to resist the changes (L2). This should ensure that all employees buy into the need for, and implementation of, the change (L3).</a:t>
                      </a:r>
                    </a:p>
                    <a:p>
                      <a:pPr marL="0" indent="0">
                        <a:buFont typeface="Arial" panose="020B0604020202020204" pitchFamily="34" charset="0"/>
                        <a:buNone/>
                      </a:pPr>
                      <a:endPar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My action plan closely mirrors Kotter’s change model. Kotter’s model includes eight steps – increase the urgency, build the team, create a vision, communicate the vision, empower action, create short-term wins, keep up momentum and stick to the plan. This is deemed to be an effective way to manage change because it </a:t>
                      </a:r>
                      <a:r>
                        <a:rPr kumimoji="0" lang="en-US" sz="1500" b="0" i="0" u="none" strike="noStrike" kern="1200" baseline="0" dirty="0" err="1" smtClean="0">
                          <a:solidFill>
                            <a:schemeClr val="tx1"/>
                          </a:solidFill>
                          <a:latin typeface="Arial" panose="020B0604020202020204" pitchFamily="34" charset="0"/>
                          <a:ea typeface="+mn-ea"/>
                          <a:cs typeface="Arial" panose="020B0604020202020204" pitchFamily="34" charset="0"/>
                        </a:rPr>
                        <a:t>minimises</a:t>
                      </a:r>
                      <a:r>
                        <a:rPr kumimoji="0" lang="en-US" sz="1500" b="0" i="0" u="none" strike="noStrike" kern="1200" baseline="0" dirty="0" smtClean="0">
                          <a:solidFill>
                            <a:schemeClr val="tx1"/>
                          </a:solidFill>
                          <a:latin typeface="Arial" panose="020B0604020202020204" pitchFamily="34" charset="0"/>
                          <a:ea typeface="+mn-ea"/>
                          <a:cs typeface="Arial" panose="020B0604020202020204" pitchFamily="34" charset="0"/>
                        </a:rPr>
                        <a:t> the likelihood of resistance and, by identifying issues at an early stage, allows the process to get back on track more quickly (L4).</a:t>
                      </a:r>
                      <a:endParaRPr kumimoji="0" lang="en-GB" sz="15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5010187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15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63426" y="1079401"/>
            <a:ext cx="8557046" cy="1054135"/>
          </a:xfrm>
          <a:prstGeom prst="rect">
            <a:avLst/>
          </a:prstGeom>
        </p:spPr>
        <p:txBody>
          <a:bodyPr wrap="square">
            <a:spAutoFit/>
          </a:bodyPr>
          <a:lstStyle/>
          <a:p>
            <a:pPr marL="271463" indent="-271463">
              <a:spcAft>
                <a:spcPts val="600"/>
              </a:spcAft>
              <a:buClr>
                <a:schemeClr val="accent6">
                  <a:lumMod val="50000"/>
                </a:schemeClr>
              </a:buClr>
              <a:buFont typeface="Wingdings 3" panose="05040102010807070707" pitchFamily="18" charset="2"/>
              <a:buChar char=""/>
            </a:pPr>
            <a:r>
              <a:rPr lang="en-US" sz="1250" b="1" i="1" dirty="0" err="1" smtClean="0">
                <a:solidFill>
                  <a:srgbClr val="0070C0"/>
                </a:solidFill>
              </a:rPr>
              <a:t>Thursby</a:t>
            </a:r>
            <a:r>
              <a:rPr lang="en-US" sz="1250" b="1" i="1" dirty="0" smtClean="0">
                <a:solidFill>
                  <a:srgbClr val="0070C0"/>
                </a:solidFill>
              </a:rPr>
              <a:t> Toys Ltd </a:t>
            </a:r>
            <a:r>
              <a:rPr lang="en-US" sz="1250" dirty="0" smtClean="0">
                <a:solidFill>
                  <a:srgbClr val="0070C0"/>
                </a:solidFill>
              </a:rPr>
              <a:t>is </a:t>
            </a:r>
            <a:r>
              <a:rPr lang="en-US" sz="1250" dirty="0">
                <a:solidFill>
                  <a:srgbClr val="0070C0"/>
                </a:solidFill>
              </a:rPr>
              <a:t>an independent toy store. The company has 37 employees, 25 of </a:t>
            </a:r>
            <a:r>
              <a:rPr lang="en-US" sz="1250" dirty="0" smtClean="0">
                <a:solidFill>
                  <a:srgbClr val="0070C0"/>
                </a:solidFill>
              </a:rPr>
              <a:t>whom </a:t>
            </a:r>
            <a:r>
              <a:rPr lang="en-US" sz="1250" dirty="0">
                <a:solidFill>
                  <a:srgbClr val="0070C0"/>
                </a:solidFill>
              </a:rPr>
              <a:t>work on the sales </a:t>
            </a:r>
            <a:r>
              <a:rPr lang="en-US" sz="1250" dirty="0" smtClean="0">
                <a:solidFill>
                  <a:srgbClr val="0070C0"/>
                </a:solidFill>
              </a:rPr>
              <a:t>floor. Company </a:t>
            </a:r>
            <a:r>
              <a:rPr lang="en-US" sz="1250" dirty="0">
                <a:solidFill>
                  <a:srgbClr val="0070C0"/>
                </a:solidFill>
              </a:rPr>
              <a:t>shareholders have become increasingly dissatisfied with the return on their investment in recent years. </a:t>
            </a:r>
            <a:r>
              <a:rPr lang="en-US" sz="1250" dirty="0" smtClean="0">
                <a:solidFill>
                  <a:srgbClr val="0070C0"/>
                </a:solidFill>
              </a:rPr>
              <a:t>The directors </a:t>
            </a:r>
            <a:r>
              <a:rPr lang="en-US" sz="1250" dirty="0">
                <a:solidFill>
                  <a:srgbClr val="0070C0"/>
                </a:solidFill>
              </a:rPr>
              <a:t>have decided to relocate the store from its current high street location to a less expensive out-of-town retail </a:t>
            </a:r>
            <a:r>
              <a:rPr lang="en-US" sz="1250" dirty="0" smtClean="0">
                <a:solidFill>
                  <a:srgbClr val="0070C0"/>
                </a:solidFill>
              </a:rPr>
              <a:t>park. An </a:t>
            </a:r>
            <a:r>
              <a:rPr lang="en-US" sz="1250" dirty="0">
                <a:solidFill>
                  <a:srgbClr val="0070C0"/>
                </a:solidFill>
              </a:rPr>
              <a:t>initial change management meeting has taken place. Below is a summary of the main contributions and thoughts of those who attended this meeting.</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51520" y="2133536"/>
            <a:ext cx="7606229" cy="453582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06680" y="5445224"/>
            <a:ext cx="1713792" cy="504056"/>
          </a:xfrm>
          <a:prstGeom prst="rect">
            <a:avLst/>
          </a:prstGeom>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02980" y="6017250"/>
            <a:ext cx="1745256" cy="646391"/>
          </a:xfrm>
          <a:prstGeom prst="rect">
            <a:avLst/>
          </a:prstGeom>
        </p:spPr>
      </p:pic>
      <p:sp>
        <p:nvSpPr>
          <p:cNvPr id="10"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Tree>
    <p:extLst>
      <p:ext uri="{BB962C8B-B14F-4D97-AF65-F5344CB8AC3E}">
        <p14:creationId xmlns:p14="http://schemas.microsoft.com/office/powerpoint/2010/main" val="208626792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3426" y="1079401"/>
            <a:ext cx="8557046" cy="784830"/>
          </a:xfrm>
          <a:prstGeom prst="rect">
            <a:avLst/>
          </a:prstGeom>
        </p:spPr>
        <p:txBody>
          <a:bodyPr wrap="square">
            <a:spAutoFit/>
          </a:bodyPr>
          <a:lstStyle/>
          <a:p>
            <a:r>
              <a:rPr lang="en-GB" sz="1500" b="1" dirty="0">
                <a:solidFill>
                  <a:srgbClr val="0070C0"/>
                </a:solidFill>
              </a:rPr>
              <a:t>Resource 2 </a:t>
            </a:r>
            <a:r>
              <a:rPr lang="en-GB" sz="1500" b="1" dirty="0" smtClean="0">
                <a:solidFill>
                  <a:srgbClr val="0070C0"/>
                </a:solidFill>
              </a:rPr>
              <a:t>- </a:t>
            </a:r>
            <a:r>
              <a:rPr lang="en-US" sz="1500" i="1" dirty="0" err="1" smtClean="0">
                <a:solidFill>
                  <a:srgbClr val="0070C0"/>
                </a:solidFill>
              </a:rPr>
              <a:t>Thursby</a:t>
            </a:r>
            <a:r>
              <a:rPr lang="en-US" sz="1500" i="1" dirty="0" smtClean="0">
                <a:solidFill>
                  <a:srgbClr val="0070C0"/>
                </a:solidFill>
              </a:rPr>
              <a:t> </a:t>
            </a:r>
            <a:r>
              <a:rPr lang="en-US" sz="1500" i="1" dirty="0">
                <a:solidFill>
                  <a:srgbClr val="0070C0"/>
                </a:solidFill>
              </a:rPr>
              <a:t>Toys Ltd </a:t>
            </a:r>
            <a:r>
              <a:rPr lang="en-US" sz="1500" dirty="0">
                <a:solidFill>
                  <a:srgbClr val="0070C0"/>
                </a:solidFill>
              </a:rPr>
              <a:t>has been trading at its new out-of-town location for just over two months. Carlos, the company’s Chief Executive, is monitoring the change management process. A summary of the most recent quantitative and qualitative data is given below. </a:t>
            </a:r>
            <a:endParaRPr lang="en-US" sz="1500" dirty="0" smtClean="0">
              <a:solidFill>
                <a:srgbClr val="0070C0"/>
              </a:solidFill>
            </a:endParaRPr>
          </a:p>
        </p:txBody>
      </p:sp>
      <p:sp>
        <p:nvSpPr>
          <p:cNvPr id="8" name="Rectangle 7"/>
          <p:cNvSpPr/>
          <p:nvPr/>
        </p:nvSpPr>
        <p:spPr>
          <a:xfrm>
            <a:off x="263426" y="1868659"/>
            <a:ext cx="4236566" cy="1661993"/>
          </a:xfrm>
          <a:prstGeom prst="rect">
            <a:avLst/>
          </a:prstGeom>
          <a:ln w="28575">
            <a:solidFill>
              <a:schemeClr val="accent1"/>
            </a:solidFill>
          </a:ln>
        </p:spPr>
        <p:txBody>
          <a:bodyPr wrap="square">
            <a:spAutoFit/>
          </a:bodyPr>
          <a:lstStyle/>
          <a:p>
            <a:r>
              <a:rPr lang="en-GB" sz="1400" b="1" dirty="0"/>
              <a:t>Key Performance Indicators (KPIs): </a:t>
            </a:r>
            <a:endParaRPr lang="en-GB" sz="1400" dirty="0"/>
          </a:p>
          <a:p>
            <a:pPr>
              <a:tabLst>
                <a:tab pos="2605088" algn="ctr"/>
                <a:tab pos="3502025" algn="ctr"/>
              </a:tabLst>
            </a:pPr>
            <a:r>
              <a:rPr lang="en-GB" sz="1400" b="1" dirty="0"/>
              <a:t>Indicator </a:t>
            </a:r>
            <a:r>
              <a:rPr lang="en-GB" sz="1400" b="1" dirty="0" smtClean="0"/>
              <a:t>	Actual 	Target </a:t>
            </a:r>
            <a:endParaRPr lang="en-GB" sz="1400" dirty="0"/>
          </a:p>
          <a:p>
            <a:pPr>
              <a:tabLst>
                <a:tab pos="2605088" algn="ctr"/>
                <a:tab pos="3502025" algn="ctr"/>
              </a:tabLst>
            </a:pPr>
            <a:r>
              <a:rPr lang="en-GB" sz="1400" dirty="0"/>
              <a:t>Monthly sales </a:t>
            </a:r>
            <a:r>
              <a:rPr lang="en-GB" sz="1400" dirty="0" smtClean="0"/>
              <a:t>	£</a:t>
            </a:r>
            <a:r>
              <a:rPr lang="en-GB" sz="1400" dirty="0"/>
              <a:t>210,000 </a:t>
            </a:r>
            <a:r>
              <a:rPr lang="en-GB" sz="1400" dirty="0" smtClean="0"/>
              <a:t>	£</a:t>
            </a:r>
            <a:r>
              <a:rPr lang="en-GB" sz="1400" dirty="0"/>
              <a:t>250,000 </a:t>
            </a:r>
          </a:p>
          <a:p>
            <a:pPr>
              <a:tabLst>
                <a:tab pos="2605088" algn="ctr"/>
                <a:tab pos="3502025" algn="ctr"/>
              </a:tabLst>
            </a:pPr>
            <a:r>
              <a:rPr lang="en-US" sz="1400" dirty="0"/>
              <a:t>Average customer spend </a:t>
            </a:r>
            <a:r>
              <a:rPr lang="en-US" sz="1400" dirty="0" smtClean="0"/>
              <a:t>	£</a:t>
            </a:r>
            <a:r>
              <a:rPr lang="en-US" sz="1400" dirty="0"/>
              <a:t>22.60 </a:t>
            </a:r>
            <a:r>
              <a:rPr lang="en-US" sz="1400" dirty="0" smtClean="0"/>
              <a:t>	£</a:t>
            </a:r>
            <a:r>
              <a:rPr lang="en-US" sz="1400" dirty="0"/>
              <a:t>35.00 </a:t>
            </a:r>
          </a:p>
          <a:p>
            <a:pPr>
              <a:tabLst>
                <a:tab pos="2605088" algn="ctr"/>
                <a:tab pos="3502025" algn="ctr"/>
              </a:tabLst>
            </a:pPr>
            <a:r>
              <a:rPr lang="en-GB" sz="1400" dirty="0"/>
              <a:t>Gross profit margin </a:t>
            </a:r>
            <a:r>
              <a:rPr lang="en-GB" sz="1400" dirty="0" smtClean="0"/>
              <a:t>	55</a:t>
            </a:r>
            <a:r>
              <a:rPr lang="en-GB" sz="1400" dirty="0"/>
              <a:t>% </a:t>
            </a:r>
            <a:r>
              <a:rPr lang="en-GB" sz="1400" dirty="0" smtClean="0"/>
              <a:t>	55</a:t>
            </a:r>
            <a:r>
              <a:rPr lang="en-GB" sz="1400" dirty="0"/>
              <a:t>% </a:t>
            </a:r>
          </a:p>
          <a:p>
            <a:pPr>
              <a:tabLst>
                <a:tab pos="2605088" algn="ctr"/>
                <a:tab pos="3502025" algn="ctr"/>
              </a:tabLst>
            </a:pPr>
            <a:r>
              <a:rPr lang="en-GB" sz="1400" dirty="0"/>
              <a:t>Net profit margin </a:t>
            </a:r>
            <a:r>
              <a:rPr lang="en-GB" sz="1400" dirty="0" smtClean="0"/>
              <a:t>	6</a:t>
            </a:r>
            <a:r>
              <a:rPr lang="en-GB" sz="1400" dirty="0"/>
              <a:t>% </a:t>
            </a:r>
            <a:r>
              <a:rPr lang="en-GB" sz="1400" dirty="0" smtClean="0"/>
              <a:t>	11</a:t>
            </a:r>
            <a:r>
              <a:rPr lang="en-GB" sz="1400" dirty="0"/>
              <a:t>% </a:t>
            </a:r>
          </a:p>
          <a:p>
            <a:pPr>
              <a:tabLst>
                <a:tab pos="2605088" algn="ctr"/>
                <a:tab pos="3502025" algn="ctr"/>
              </a:tabLst>
            </a:pPr>
            <a:r>
              <a:rPr lang="en-US" sz="1400" dirty="0"/>
              <a:t>Return on capital employed </a:t>
            </a:r>
            <a:r>
              <a:rPr lang="en-US" sz="1400" dirty="0" smtClean="0"/>
              <a:t>	9</a:t>
            </a:r>
            <a:r>
              <a:rPr lang="en-US" sz="1400" dirty="0"/>
              <a:t>% </a:t>
            </a:r>
            <a:r>
              <a:rPr lang="en-US" sz="1400" dirty="0" smtClean="0"/>
              <a:t>	18</a:t>
            </a:r>
            <a:r>
              <a:rPr lang="en-US" sz="1400" dirty="0"/>
              <a:t>% </a:t>
            </a:r>
            <a:endParaRPr lang="en-US" sz="1400" dirty="0" smtClean="0">
              <a:solidFill>
                <a:srgbClr val="0070C0"/>
              </a:solidFill>
            </a:endParaRPr>
          </a:p>
        </p:txBody>
      </p:sp>
      <p:sp>
        <p:nvSpPr>
          <p:cNvPr id="9" name="Rectangle 8"/>
          <p:cNvSpPr/>
          <p:nvPr/>
        </p:nvSpPr>
        <p:spPr>
          <a:xfrm>
            <a:off x="4644008" y="1844824"/>
            <a:ext cx="4164558" cy="1661993"/>
          </a:xfrm>
          <a:prstGeom prst="rect">
            <a:avLst/>
          </a:prstGeom>
          <a:ln w="28575">
            <a:solidFill>
              <a:schemeClr val="accent1"/>
            </a:solidFill>
          </a:ln>
        </p:spPr>
        <p:txBody>
          <a:bodyPr wrap="square">
            <a:spAutoFit/>
          </a:bodyPr>
          <a:lstStyle/>
          <a:p>
            <a:r>
              <a:rPr lang="en-US" sz="1400" b="1" dirty="0"/>
              <a:t>Human resource data for sales staff: </a:t>
            </a:r>
            <a:endParaRPr lang="en-US" sz="1400" dirty="0"/>
          </a:p>
          <a:p>
            <a:pPr>
              <a:tabLst>
                <a:tab pos="1431925" algn="l"/>
                <a:tab pos="2690813" algn="l"/>
              </a:tabLst>
            </a:pPr>
            <a:r>
              <a:rPr lang="en-US" sz="1400" b="1" dirty="0"/>
              <a:t>Indicator </a:t>
            </a:r>
            <a:r>
              <a:rPr lang="en-US" sz="1400" b="1" dirty="0" smtClean="0"/>
              <a:t>	Before </a:t>
            </a:r>
            <a:r>
              <a:rPr lang="en-US" sz="1400" b="1" dirty="0"/>
              <a:t>the </a:t>
            </a:r>
            <a:r>
              <a:rPr lang="en-US" sz="1400" b="1" dirty="0" smtClean="0"/>
              <a:t>	After </a:t>
            </a:r>
            <a:r>
              <a:rPr lang="en-US" sz="1400" b="1" dirty="0"/>
              <a:t>the </a:t>
            </a:r>
            <a:endParaRPr lang="en-US" sz="1400" dirty="0"/>
          </a:p>
          <a:p>
            <a:pPr>
              <a:tabLst>
                <a:tab pos="1431925" algn="l"/>
                <a:tab pos="2690813" algn="l"/>
              </a:tabLst>
            </a:pPr>
            <a:r>
              <a:rPr lang="en-GB" sz="1400" b="1" dirty="0" smtClean="0"/>
              <a:t>	change </a:t>
            </a:r>
            <a:r>
              <a:rPr lang="en-GB" sz="1400" b="1" dirty="0"/>
              <a:t>of </a:t>
            </a:r>
            <a:r>
              <a:rPr lang="en-GB" sz="1400" b="1" dirty="0" smtClean="0"/>
              <a:t>	change </a:t>
            </a:r>
            <a:r>
              <a:rPr lang="en-GB" sz="1400" b="1" dirty="0"/>
              <a:t>of </a:t>
            </a:r>
            <a:endParaRPr lang="en-GB" sz="1400" dirty="0"/>
          </a:p>
          <a:p>
            <a:pPr>
              <a:tabLst>
                <a:tab pos="1431925" algn="l"/>
                <a:tab pos="2690813" algn="l"/>
              </a:tabLst>
            </a:pPr>
            <a:r>
              <a:rPr lang="en-GB" sz="1400" b="1" dirty="0" smtClean="0"/>
              <a:t>	location 	location </a:t>
            </a:r>
            <a:endParaRPr lang="en-GB" sz="1400" dirty="0"/>
          </a:p>
          <a:p>
            <a:pPr>
              <a:tabLst>
                <a:tab pos="1431925" algn="l"/>
                <a:tab pos="2690813" algn="l"/>
              </a:tabLst>
            </a:pPr>
            <a:r>
              <a:rPr lang="en-GB" sz="1400" dirty="0"/>
              <a:t>Labour turnover </a:t>
            </a:r>
            <a:r>
              <a:rPr lang="en-GB" sz="1400" dirty="0" smtClean="0"/>
              <a:t>	16</a:t>
            </a:r>
            <a:r>
              <a:rPr lang="en-GB" sz="1400" dirty="0"/>
              <a:t>% </a:t>
            </a:r>
            <a:r>
              <a:rPr lang="en-GB" sz="1400" dirty="0" smtClean="0"/>
              <a:t>	40</a:t>
            </a:r>
            <a:r>
              <a:rPr lang="en-GB" sz="1400" dirty="0"/>
              <a:t>% </a:t>
            </a:r>
          </a:p>
          <a:p>
            <a:pPr>
              <a:tabLst>
                <a:tab pos="1431925" algn="l"/>
                <a:tab pos="2690813" algn="l"/>
              </a:tabLst>
            </a:pPr>
            <a:r>
              <a:rPr lang="en-GB" sz="1400" dirty="0"/>
              <a:t>Absenteeism </a:t>
            </a:r>
            <a:r>
              <a:rPr lang="en-GB" sz="1400" dirty="0" smtClean="0"/>
              <a:t>	4</a:t>
            </a:r>
            <a:r>
              <a:rPr lang="en-GB" sz="1400" dirty="0"/>
              <a:t>% </a:t>
            </a:r>
            <a:r>
              <a:rPr lang="en-GB" sz="1400" dirty="0" smtClean="0"/>
              <a:t>	8</a:t>
            </a:r>
            <a:r>
              <a:rPr lang="en-GB" sz="1400" dirty="0"/>
              <a:t>% </a:t>
            </a:r>
          </a:p>
          <a:p>
            <a:pPr>
              <a:tabLst>
                <a:tab pos="1431925" algn="l"/>
                <a:tab pos="2690813" algn="l"/>
              </a:tabLst>
            </a:pPr>
            <a:r>
              <a:rPr lang="en-GB" sz="1400" dirty="0"/>
              <a:t>Punctuality </a:t>
            </a:r>
            <a:r>
              <a:rPr lang="en-GB" sz="1400" dirty="0" smtClean="0"/>
              <a:t>	Good 	Average </a:t>
            </a:r>
            <a:endParaRPr lang="en-US" sz="1400" dirty="0" smtClean="0">
              <a:solidFill>
                <a:srgbClr val="0070C0"/>
              </a:solidFill>
            </a:endParaRPr>
          </a:p>
        </p:txBody>
      </p:sp>
      <p:sp>
        <p:nvSpPr>
          <p:cNvPr id="2" name="Rectangle 1"/>
          <p:cNvSpPr/>
          <p:nvPr/>
        </p:nvSpPr>
        <p:spPr>
          <a:xfrm>
            <a:off x="251520" y="3586973"/>
            <a:ext cx="8545140" cy="3093154"/>
          </a:xfrm>
          <a:prstGeom prst="rect">
            <a:avLst/>
          </a:prstGeom>
          <a:ln w="28575">
            <a:solidFill>
              <a:schemeClr val="tx1"/>
            </a:solidFill>
          </a:ln>
        </p:spPr>
        <p:txBody>
          <a:bodyPr wrap="square">
            <a:spAutoFit/>
          </a:bodyPr>
          <a:lstStyle/>
          <a:p>
            <a:r>
              <a:rPr lang="en-US" sz="1500" b="1" dirty="0">
                <a:solidFill>
                  <a:srgbClr val="000000"/>
                </a:solidFill>
                <a:latin typeface="Arial" panose="020B0604020202020204" pitchFamily="34" charset="0"/>
              </a:rPr>
              <a:t>Anonymous feedback from Staff Comments Box: </a:t>
            </a:r>
            <a:endParaRPr lang="en-US" sz="1500" dirty="0">
              <a:solidFill>
                <a:srgbClr val="000000"/>
              </a:solidFill>
              <a:latin typeface="Arial" panose="020B0604020202020204" pitchFamily="34" charset="0"/>
            </a:endParaRP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Finishing at 9pm is a nightmare. It took me 3 buses to get home from work last night.”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keep getting mixed messages. The Store Manager asks me to do one thing, my Day Shift Supervisor another and my Evening Shift Supervisor different again.”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am new to the company and still do not really understand how to use the till, how to check stock levels or when I can give refunds.”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I have to work for two hours a day just to pay my travel costs. Surely a pay rise is not too much to ask.”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The layout of the store is confusing. It takes a long time to help customers find what they are looking for.”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Our new uniforms are far too warm, especially when we are carrying boxes and stocking shelves. They also need a lot of ironing to make them look smart.” </a:t>
            </a:r>
          </a:p>
          <a:p>
            <a:pPr marL="285750" indent="-285750">
              <a:buFont typeface="Arial" panose="020B0604020202020204" pitchFamily="34" charset="0"/>
              <a:buChar char="•"/>
            </a:pPr>
            <a:r>
              <a:rPr lang="en-US" sz="1500" dirty="0" smtClean="0">
                <a:solidFill>
                  <a:srgbClr val="000000"/>
                </a:solidFill>
                <a:latin typeface="Arial" panose="020B0604020202020204" pitchFamily="34" charset="0"/>
              </a:rPr>
              <a:t>“</a:t>
            </a:r>
            <a:r>
              <a:rPr lang="en-US" sz="1500" dirty="0">
                <a:solidFill>
                  <a:srgbClr val="000000"/>
                </a:solidFill>
                <a:latin typeface="Arial" panose="020B0604020202020204" pitchFamily="34" charset="0"/>
              </a:rPr>
              <a:t>Why are we so short staffed?” </a:t>
            </a:r>
          </a:p>
        </p:txBody>
      </p:sp>
      <p:sp>
        <p:nvSpPr>
          <p:cNvPr id="10"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Tree>
    <p:extLst>
      <p:ext uri="{BB962C8B-B14F-4D97-AF65-F5344CB8AC3E}">
        <p14:creationId xmlns:p14="http://schemas.microsoft.com/office/powerpoint/2010/main" val="342864210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200" dirty="0" smtClean="0"/>
              <a:t>15 – Unit Exam Sample Scenario – June 2016</a:t>
            </a:r>
            <a:endParaRPr lang="en-US" sz="3200" dirty="0"/>
          </a:p>
        </p:txBody>
      </p:sp>
      <p:sp>
        <p:nvSpPr>
          <p:cNvPr id="2" name="Rectangle 1"/>
          <p:cNvSpPr/>
          <p:nvPr/>
        </p:nvSpPr>
        <p:spPr>
          <a:xfrm>
            <a:off x="251520" y="1052736"/>
            <a:ext cx="8545140" cy="5489195"/>
          </a:xfrm>
          <a:prstGeom prst="rect">
            <a:avLst/>
          </a:prstGeom>
          <a:ln w="28575">
            <a:solidFill>
              <a:schemeClr val="tx1"/>
            </a:solidFill>
          </a:ln>
        </p:spPr>
        <p:txBody>
          <a:bodyPr wrap="square">
            <a:spAutoFit/>
          </a:bodyPr>
          <a:lstStyle/>
          <a:p>
            <a:r>
              <a:rPr lang="en-US" sz="1670" b="1" dirty="0">
                <a:solidFill>
                  <a:srgbClr val="0070C0"/>
                </a:solidFill>
              </a:rPr>
              <a:t>Typical feedback from a customer survey: </a:t>
            </a:r>
            <a:endParaRPr lang="en-US" sz="1670" dirty="0">
              <a:solidFill>
                <a:srgbClr val="0070C0"/>
              </a:solidFill>
            </a:endParaRPr>
          </a:p>
          <a:p>
            <a:pPr marL="285750" indent="-285750">
              <a:buFont typeface="Arial" panose="020B0604020202020204" pitchFamily="34" charset="0"/>
              <a:buChar char="•"/>
            </a:pPr>
            <a:r>
              <a:rPr lang="en-US" sz="1670" dirty="0" smtClean="0">
                <a:solidFill>
                  <a:srgbClr val="0070C0"/>
                </a:solidFill>
              </a:rPr>
              <a:t>The </a:t>
            </a:r>
            <a:r>
              <a:rPr lang="en-US" sz="1670" dirty="0">
                <a:solidFill>
                  <a:srgbClr val="0070C0"/>
                </a:solidFill>
              </a:rPr>
              <a:t>new store is great. You now have the space to stock outdoor play equipment.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came in first thing this morning. I could not find a single member of staff to help me. </a:t>
            </a:r>
          </a:p>
          <a:p>
            <a:pPr marL="285750" indent="-285750">
              <a:buFont typeface="Arial" panose="020B0604020202020204" pitchFamily="34" charset="0"/>
              <a:buChar char="•"/>
            </a:pPr>
            <a:r>
              <a:rPr lang="en-US" sz="1670" dirty="0" smtClean="0">
                <a:solidFill>
                  <a:srgbClr val="0070C0"/>
                </a:solidFill>
              </a:rPr>
              <a:t>Not </a:t>
            </a:r>
            <a:r>
              <a:rPr lang="en-US" sz="1670" dirty="0">
                <a:solidFill>
                  <a:srgbClr val="0070C0"/>
                </a:solidFill>
              </a:rPr>
              <a:t>very happy. I tried to buy a dolls’ house labelled as £24.99 but the till said £44.99. </a:t>
            </a:r>
          </a:p>
          <a:p>
            <a:pPr marL="285750" indent="-285750">
              <a:buFont typeface="Arial" panose="020B0604020202020204" pitchFamily="34" charset="0"/>
              <a:buChar char="•"/>
            </a:pPr>
            <a:r>
              <a:rPr lang="en-US" sz="1670" dirty="0" smtClean="0">
                <a:solidFill>
                  <a:srgbClr val="0070C0"/>
                </a:solidFill>
              </a:rPr>
              <a:t>Toilets </a:t>
            </a:r>
            <a:r>
              <a:rPr lang="en-US" sz="1670" dirty="0">
                <a:solidFill>
                  <a:srgbClr val="0070C0"/>
                </a:solidFill>
              </a:rPr>
              <a:t>and a children’s play area would make for a much more relaxing experience.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wanted to know which swing was suitable for an eight year old, but the staff could not help. </a:t>
            </a:r>
          </a:p>
          <a:p>
            <a:pPr marL="285750" indent="-285750">
              <a:buFont typeface="Arial" panose="020B0604020202020204" pitchFamily="34" charset="0"/>
              <a:buChar char="•"/>
            </a:pPr>
            <a:r>
              <a:rPr lang="en-US" sz="1670" dirty="0" smtClean="0">
                <a:solidFill>
                  <a:srgbClr val="0070C0"/>
                </a:solidFill>
              </a:rPr>
              <a:t>The </a:t>
            </a:r>
            <a:r>
              <a:rPr lang="en-US" sz="1670" dirty="0">
                <a:solidFill>
                  <a:srgbClr val="0070C0"/>
                </a:solidFill>
              </a:rPr>
              <a:t>store looks dirty and dark. I much preferred your old store.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caught my foot on one of the play tents on display in the centre of the store. </a:t>
            </a:r>
          </a:p>
          <a:p>
            <a:pPr marL="285750" indent="-285750">
              <a:buFont typeface="Arial" panose="020B0604020202020204" pitchFamily="34" charset="0"/>
              <a:buChar char="•"/>
            </a:pPr>
            <a:r>
              <a:rPr lang="en-US" sz="1670" dirty="0" smtClean="0">
                <a:solidFill>
                  <a:srgbClr val="0070C0"/>
                </a:solidFill>
              </a:rPr>
              <a:t>There </a:t>
            </a:r>
            <a:r>
              <a:rPr lang="en-US" sz="1670" dirty="0">
                <a:solidFill>
                  <a:srgbClr val="0070C0"/>
                </a:solidFill>
              </a:rPr>
              <a:t>does not seem to be a customer services desk here. And why no loyalty cards?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asked for help to get a game off a high shelf but the staff told me they were too busy.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like your new ethical toy section, but your staff could not give me any further information. </a:t>
            </a:r>
          </a:p>
          <a:p>
            <a:pPr marL="285750" indent="-285750">
              <a:buFont typeface="Arial" panose="020B0604020202020204" pitchFamily="34" charset="0"/>
              <a:buChar char="•"/>
            </a:pPr>
            <a:r>
              <a:rPr lang="en-US" sz="1670" dirty="0" smtClean="0">
                <a:solidFill>
                  <a:srgbClr val="0070C0"/>
                </a:solidFill>
              </a:rPr>
              <a:t>My </a:t>
            </a:r>
            <a:r>
              <a:rPr lang="en-US" sz="1670" dirty="0">
                <a:solidFill>
                  <a:srgbClr val="0070C0"/>
                </a:solidFill>
              </a:rPr>
              <a:t>elderly mother tripped over a toy fire engine which had been left on the floor.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left a message on Monday for the Sales Floor Manager to ring me. Nobody has rung back. </a:t>
            </a:r>
          </a:p>
          <a:p>
            <a:pPr marL="285750" indent="-285750">
              <a:buFont typeface="Arial" panose="020B0604020202020204" pitchFamily="34" charset="0"/>
              <a:buChar char="•"/>
            </a:pPr>
            <a:r>
              <a:rPr lang="en-US" sz="1670" dirty="0" smtClean="0">
                <a:solidFill>
                  <a:srgbClr val="0070C0"/>
                </a:solidFill>
              </a:rPr>
              <a:t>Your </a:t>
            </a:r>
            <a:r>
              <a:rPr lang="en-US" sz="1670" dirty="0">
                <a:solidFill>
                  <a:srgbClr val="0070C0"/>
                </a:solidFill>
              </a:rPr>
              <a:t>prices are more expensive than the discount store at the other end of the retail park. </a:t>
            </a:r>
          </a:p>
          <a:p>
            <a:pPr marL="285750" indent="-285750">
              <a:buFont typeface="Arial" panose="020B0604020202020204" pitchFamily="34" charset="0"/>
              <a:buChar char="•"/>
            </a:pPr>
            <a:r>
              <a:rPr lang="en-US" sz="1670" dirty="0" smtClean="0">
                <a:solidFill>
                  <a:srgbClr val="0070C0"/>
                </a:solidFill>
              </a:rPr>
              <a:t>I </a:t>
            </a:r>
            <a:r>
              <a:rPr lang="en-US" sz="1670" dirty="0">
                <a:solidFill>
                  <a:srgbClr val="0070C0"/>
                </a:solidFill>
              </a:rPr>
              <a:t>came in to use my ‘2 for 1’ voucher from the local paper. I rang up this morning and was told that the toy was in stock, but it seems the toy sold out days ago. Very disappointed.</a:t>
            </a:r>
          </a:p>
        </p:txBody>
      </p:sp>
    </p:spTree>
    <p:extLst>
      <p:ext uri="{BB962C8B-B14F-4D97-AF65-F5344CB8AC3E}">
        <p14:creationId xmlns:p14="http://schemas.microsoft.com/office/powerpoint/2010/main" val="39271868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59414</TotalTime>
  <Words>3630</Words>
  <Application>Microsoft Office PowerPoint</Application>
  <PresentationFormat>On-screen Show (4:3)</PresentationFormat>
  <Paragraphs>403</Paragraphs>
  <Slides>24</Slides>
  <Notes>24</Notes>
  <HiddenSlides>0</HiddenSlides>
  <MMClips>10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Lucida Sans Unicode</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15 – Learning Outcome (LO) Weightings</vt:lpstr>
      <vt:lpstr>15 – Unit Exam Sample Scenario – June 2016</vt:lpstr>
      <vt:lpstr>15 – Unit Exam Sample Scenario – June 2016</vt:lpstr>
      <vt:lpstr>15 – Unit Exam Sample Scenario – June 2016</vt:lpstr>
      <vt:lpstr>2.1 – Theories of Change Management - McKinsey</vt:lpstr>
      <vt:lpstr>2.1 – Theories of Change Management - McKinsey</vt:lpstr>
      <vt:lpstr>2.1 – Theories of Change Management - McKinsey</vt:lpstr>
      <vt:lpstr>2.1 – Theories of Change Management - McKinsey</vt:lpstr>
      <vt:lpstr>2.2 – Theories of Change Management – Kotter’s 8 Step</vt:lpstr>
      <vt:lpstr>2.2 – Theories of Change Management – Kotter’s 8 Step</vt:lpstr>
      <vt:lpstr>2.2 – Theories of Change Management – Kotter’s 8 Step</vt:lpstr>
      <vt:lpstr>2.2 – Theories of Change Management – Kotter’s 8 Step</vt:lpstr>
      <vt:lpstr>2.3 – Theories of Change Management – Lewin’s</vt:lpstr>
      <vt:lpstr>2.3 – Theories of Change Management – Lewin’s</vt:lpstr>
      <vt:lpstr>2 – Assessment Tasks</vt:lpstr>
      <vt:lpstr>2 – Exam Questions – June 2016</vt:lpstr>
      <vt:lpstr>15 – Exam Questions – 2016 – Markscheme Answers</vt:lpstr>
      <vt:lpstr>15 – Exam Questions – 2016 – Markscheme Answers</vt:lpstr>
      <vt:lpstr>15 – Exam Questions – 2016 – Markscheme Answers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LO2 - Understand the key aspects of theories of change management</dc:title>
  <dc:subject>eBusiness</dc:subject>
  <dc:creator>Enderoth</dc:creator>
  <cp:lastModifiedBy>Stephen Rafferty</cp:lastModifiedBy>
  <cp:revision>1773</cp:revision>
  <cp:lastPrinted>2014-01-22T18:25:48Z</cp:lastPrinted>
  <dcterms:created xsi:type="dcterms:W3CDTF">2008-03-12T11:01:44Z</dcterms:created>
  <dcterms:modified xsi:type="dcterms:W3CDTF">2017-07-31T18:00:41Z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